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09" r:id="rId2"/>
    <p:sldId id="495" r:id="rId3"/>
    <p:sldId id="501" r:id="rId4"/>
    <p:sldId id="506" r:id="rId5"/>
    <p:sldId id="507" r:id="rId6"/>
    <p:sldId id="497" r:id="rId7"/>
    <p:sldId id="268" r:id="rId8"/>
    <p:sldId id="276" r:id="rId9"/>
    <p:sldId id="259" r:id="rId10"/>
    <p:sldId id="260" r:id="rId11"/>
    <p:sldId id="281" r:id="rId12"/>
    <p:sldId id="263" r:id="rId13"/>
    <p:sldId id="463" r:id="rId14"/>
    <p:sldId id="491" r:id="rId15"/>
    <p:sldId id="515" r:id="rId16"/>
    <p:sldId id="283" r:id="rId17"/>
    <p:sldId id="285" r:id="rId18"/>
    <p:sldId id="503" r:id="rId19"/>
    <p:sldId id="504" r:id="rId20"/>
    <p:sldId id="505" r:id="rId21"/>
    <p:sldId id="513" r:id="rId22"/>
    <p:sldId id="514" r:id="rId23"/>
    <p:sldId id="498" r:id="rId24"/>
    <p:sldId id="499" r:id="rId25"/>
    <p:sldId id="500" r:id="rId26"/>
    <p:sldId id="510" r:id="rId27"/>
    <p:sldId id="511" r:id="rId28"/>
    <p:sldId id="50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4213-E704-4480-9001-C7DDA50331F8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2C3C-CCD7-47B0-B17D-75A7F27BF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Choix d’un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64EA4-2271-4D8E-B824-71D59C1FD4D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1B7E8-C736-4493-B59F-2B6023A7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631668-5717-46EF-83FE-0265F6627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23FB8-79F8-4DB2-A3A1-81FFE168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853535-638F-4EBD-9D80-14DAD784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3E1C3A-6B50-493C-A3A9-309B622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9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E5147-FE72-4908-A375-AAF0EF0C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2EACD9-D2B5-48B4-AFE6-925C1E31D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634D9-F911-4EE3-A80C-B0A83CE1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98785-E226-4EDD-913D-2A750BDB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4C6DCA-7280-4225-A0AE-70FC0BB9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12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671A32-7493-4A2F-9C4E-BC46C8F45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E9AD89-DDD0-4A29-A032-ABC9B0509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9BA58-1C4D-46EA-B494-8623B718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048BC-9ABE-4B2F-9382-936878C2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FEAF6-B950-4587-BD74-1C0C36C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5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BAE2A-A703-43FA-B18F-8C6314B4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E819A-2955-4BF9-92EE-CAFC3ACE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8CE68-7427-44CE-A090-553458FB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733422-D6D9-4174-BDDB-D0110C0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88B69-2681-425C-B236-A99FCF9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B4FC1-8A73-4C7A-A700-2B282467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92211C-D390-41FB-828C-30388963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D5022-4CAF-49BF-B09D-5D577A96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59A98-BA62-41D1-85E9-15F414A2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66DBB-40B1-4981-92C6-9868B0D9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1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6185A-59EC-45C9-AF4D-14C3C3C9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5B067-ACF8-446F-B9AD-A342214DE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F0AF6C-3517-4BE1-B3BB-572269764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9B92FF-78C5-4D0C-ABE5-35984286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238850-7781-4AB9-96AC-86B4826D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5DBC7D-79A6-40C0-9281-2D0C4E90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5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2EB4A-E6CC-4CA0-948F-FA2BBDA7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8A099C-4B87-4E85-BD0D-D2F4FC41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4D7BCB-F35F-4CAC-9C3A-452A7EB97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F2FEB5-AF9A-4CF1-BD4E-5149788D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B416BD-F79F-419B-8455-DDE07EBA8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D9915F-BD61-4CB7-9001-C48A1C98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173442-1AF2-4E80-A184-B02D86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FC860C-0DCB-4509-AF99-C351830B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3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5AF9C-A3A3-4E0F-87ED-A8E63E79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0F5448-ECB7-4B19-BC6D-7CB631C9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DAA343-E211-4209-8BB3-9E74A76D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94941A-0E33-4B2B-808B-D32C48C9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83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68A5EF-DAE3-48A2-9529-275E3CB6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B0120B-38E4-4DFC-BC9C-ED42F964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6A0DF6-6DB8-4D74-A58F-92388739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6571B-22CC-480E-8B06-73626F23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4F052A-DE9B-46B8-BF4A-B94C20F6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D04574-55A4-48F6-A81C-8925DCC31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F9ABFE-8717-41F9-964F-76976F76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32FED4-DB91-4EF2-B9EF-D082759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95F826-1BD0-4EC8-A4BC-E3137008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25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28DC7-69AE-4DEA-8803-7AA44E71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B3650B-E3A7-473E-8EA9-3D61B5B1E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A5623E-8038-4DAC-988F-23568FD80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26CB27-BC93-4C42-9C1D-A3EB20B1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00E7C5-49BE-4E12-A2D7-4E4EEE8C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E498D4-CC25-4A74-A4C3-F149CF26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79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251E37-BBA7-4F49-A6A8-61F0080E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9837E-297B-48EA-A42F-90C3FCA3F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F91FC-EE92-4DCF-94C8-D4EE5B99E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D08E-A4FB-44AE-9526-038F15D563F4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480A3-1BA0-407A-B646-B8557149E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006D08-4B81-48DE-965B-A691072BF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FA89-73DE-4FDC-B4BE-5449037A8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9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hyperlink" Target="file:///H:\Histoire%20des%20arts\textes\ressources.pdf" TargetMode="Externa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emf"/><Relationship Id="rId7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emf"/><Relationship Id="rId7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3.png"/><Relationship Id="rId4" Type="http://schemas.openxmlformats.org/officeDocument/2006/relationships/image" Target="../media/image16.emf"/><Relationship Id="rId9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emf"/><Relationship Id="rId7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3.png"/><Relationship Id="rId4" Type="http://schemas.openxmlformats.org/officeDocument/2006/relationships/image" Target="../media/image16.emf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emf"/><Relationship Id="rId7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3.png"/><Relationship Id="rId4" Type="http://schemas.openxmlformats.org/officeDocument/2006/relationships/image" Target="../media/image16.emf"/><Relationship Id="rId9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Petits%20chercheurs/arts%20visuels%20et%20objets%20extraits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8700" y="2110939"/>
            <a:ext cx="1023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/>
              <a:t>Les Petits chercheurs </a:t>
            </a:r>
          </a:p>
          <a:p>
            <a:pPr algn="ctr"/>
            <a:r>
              <a:rPr lang="fr-FR" sz="5400" dirty="0" smtClean="0"/>
              <a:t>Edition 2019 - 20</a:t>
            </a:r>
          </a:p>
          <a:p>
            <a:pPr algn="ctr"/>
            <a:r>
              <a:rPr lang="fr-FR" sz="5400" i="1" dirty="0" smtClean="0"/>
              <a:t>Arts plastiques</a:t>
            </a:r>
            <a:endParaRPr lang="fr-FR" sz="5400" i="1" dirty="0"/>
          </a:p>
        </p:txBody>
      </p:sp>
    </p:spTree>
    <p:extLst>
      <p:ext uri="{BB962C8B-B14F-4D97-AF65-F5344CB8AC3E}">
        <p14:creationId xmlns:p14="http://schemas.microsoft.com/office/powerpoint/2010/main" val="88769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37C9CD-F392-488A-B36A-A8682E7ACE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165160"/>
            <a:ext cx="5878286" cy="3086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578772-31B9-4F1D-8F82-92E13289AA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71" y="182017"/>
            <a:ext cx="4111357" cy="30835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2ED0CD-F381-48BD-98DF-098093AFD9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3385279"/>
            <a:ext cx="5905603" cy="33202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907" y="3385278"/>
            <a:ext cx="5905637" cy="33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42AD69-9809-438B-BA54-4F4F47AF0A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148" y="2369712"/>
            <a:ext cx="1840069" cy="2453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232BBB-112E-4E03-8B4F-590FB6C4A84B}"/>
              </a:ext>
            </a:extLst>
          </p:cNvPr>
          <p:cNvSpPr/>
          <p:nvPr/>
        </p:nvSpPr>
        <p:spPr>
          <a:xfrm>
            <a:off x="1595906" y="4823137"/>
            <a:ext cx="252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Vase décoré d’un grand bateau</a:t>
            </a:r>
          </a:p>
          <a:p>
            <a:pPr algn="ctr"/>
            <a:r>
              <a:rPr lang="fr-FR" sz="1400" dirty="0"/>
              <a:t>Vers 3500-3100 avant J.-C.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8187FE-AE3E-4ECF-BB0C-B7DE4E962539}"/>
              </a:ext>
            </a:extLst>
          </p:cNvPr>
          <p:cNvSpPr txBox="1"/>
          <p:nvPr/>
        </p:nvSpPr>
        <p:spPr>
          <a:xfrm>
            <a:off x="1940148" y="1970467"/>
            <a:ext cx="184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ANTIQUITE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DF9744-1E37-4B62-95BD-6E76FBA1E8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858" y="2369712"/>
            <a:ext cx="1993408" cy="2453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9857CE-EC1C-4B52-B501-44906CDF607D}"/>
              </a:ext>
            </a:extLst>
          </p:cNvPr>
          <p:cNvSpPr/>
          <p:nvPr/>
        </p:nvSpPr>
        <p:spPr>
          <a:xfrm>
            <a:off x="4239562" y="4823137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Triptyque: Scènes de la vie de la Vierge </a:t>
            </a:r>
          </a:p>
          <a:p>
            <a:pPr algn="ctr"/>
            <a:r>
              <a:rPr lang="fr-FR" sz="1400" dirty="0"/>
              <a:t>Vers 1315-1335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E87C5E-D487-4B89-B24B-674286EEC87B}"/>
              </a:ext>
            </a:extLst>
          </p:cNvPr>
          <p:cNvSpPr txBox="1"/>
          <p:nvPr/>
        </p:nvSpPr>
        <p:spPr>
          <a:xfrm>
            <a:off x="4786445" y="2006819"/>
            <a:ext cx="184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MOYEN 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F4E6E2-05C5-4169-9F79-0F15DA34DF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907" y="2339799"/>
            <a:ext cx="1920448" cy="2483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EB0371-79B9-4F86-AB2F-B61DEFB6AF88}"/>
              </a:ext>
            </a:extLst>
          </p:cNvPr>
          <p:cNvSpPr/>
          <p:nvPr/>
        </p:nvSpPr>
        <p:spPr>
          <a:xfrm>
            <a:off x="7600948" y="4823137"/>
            <a:ext cx="2457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L’Infante Marie-Marguerite de Habsbourg 1653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A8313B-49C7-4BE6-98F1-A693507592E6}"/>
              </a:ext>
            </a:extLst>
          </p:cNvPr>
          <p:cNvSpPr txBox="1"/>
          <p:nvPr/>
        </p:nvSpPr>
        <p:spPr>
          <a:xfrm>
            <a:off x="7611412" y="1983346"/>
            <a:ext cx="22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TEMPS MODERNES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B3B94F-E4EA-4BD5-B700-3805AF228629}"/>
              </a:ext>
            </a:extLst>
          </p:cNvPr>
          <p:cNvSpPr/>
          <p:nvPr/>
        </p:nvSpPr>
        <p:spPr>
          <a:xfrm>
            <a:off x="2901215" y="421575"/>
            <a:ext cx="63895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/>
              <a:t>la Galerie du temps</a:t>
            </a:r>
          </a:p>
        </p:txBody>
      </p:sp>
      <p:sp>
        <p:nvSpPr>
          <p:cNvPr id="14" name="Flèche : droite rayée 13">
            <a:extLst>
              <a:ext uri="{FF2B5EF4-FFF2-40B4-BE49-F238E27FC236}">
                <a16:creationId xmlns:a16="http://schemas.microsoft.com/office/drawing/2014/main" id="{807393A5-DED7-4828-AE3F-3E38BEDB3239}"/>
              </a:ext>
            </a:extLst>
          </p:cNvPr>
          <p:cNvSpPr/>
          <p:nvPr/>
        </p:nvSpPr>
        <p:spPr>
          <a:xfrm>
            <a:off x="2860182" y="5493878"/>
            <a:ext cx="6945620" cy="731084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1403FE-8CF5-4BE1-A67B-6F5CFE3FD1FE}"/>
              </a:ext>
            </a:extLst>
          </p:cNvPr>
          <p:cNvSpPr txBox="1"/>
          <p:nvPr/>
        </p:nvSpPr>
        <p:spPr>
          <a:xfrm>
            <a:off x="1595906" y="6130138"/>
            <a:ext cx="14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-3300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BD804A-77B7-4341-B663-351CCB02A170}"/>
              </a:ext>
            </a:extLst>
          </p:cNvPr>
          <p:cNvSpPr txBox="1"/>
          <p:nvPr/>
        </p:nvSpPr>
        <p:spPr>
          <a:xfrm>
            <a:off x="9331818" y="6130138"/>
            <a:ext cx="14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1867</a:t>
            </a:r>
          </a:p>
        </p:txBody>
      </p:sp>
    </p:spTree>
    <p:extLst>
      <p:ext uri="{BB962C8B-B14F-4D97-AF65-F5344CB8AC3E}">
        <p14:creationId xmlns:p14="http://schemas.microsoft.com/office/powerpoint/2010/main" val="26946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1AF906-4E3B-4684-8BEC-36C5F0E0A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9590"/>
            <a:ext cx="12192000" cy="15788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7B32A7-8938-4CC7-81F5-8112BD2C332F}"/>
              </a:ext>
            </a:extLst>
          </p:cNvPr>
          <p:cNvSpPr txBox="1"/>
          <p:nvPr/>
        </p:nvSpPr>
        <p:spPr>
          <a:xfrm>
            <a:off x="940158" y="837127"/>
            <a:ext cx="1043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AXE CHRONOLOGIQUE</a:t>
            </a:r>
          </a:p>
        </p:txBody>
      </p:sp>
    </p:spTree>
    <p:extLst>
      <p:ext uri="{BB962C8B-B14F-4D97-AF65-F5344CB8AC3E}">
        <p14:creationId xmlns:p14="http://schemas.microsoft.com/office/powerpoint/2010/main" val="60736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0" y="57148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400" b="1" dirty="0">
                <a:latin typeface="+mj-lt"/>
                <a:ea typeface="+mj-ea"/>
                <a:cs typeface="+mj-cs"/>
              </a:rPr>
              <a:t>Approche </a:t>
            </a:r>
            <a:r>
              <a:rPr lang="fr-FR" sz="4400" b="1" dirty="0" smtClean="0">
                <a:latin typeface="+mj-lt"/>
                <a:ea typeface="+mj-ea"/>
                <a:cs typeface="+mj-cs"/>
              </a:rPr>
              <a:t>chronologique (cf. HDA)</a:t>
            </a:r>
            <a:endParaRPr lang="fr-F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38414" y="1928802"/>
            <a:ext cx="792958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>
                <a:ea typeface="+mj-ea"/>
                <a:cs typeface="+mj-cs"/>
              </a:rPr>
              <a:t>De la Préhistoire à l’Antiquité gallo-romaine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738414" y="4000504"/>
            <a:ext cx="792958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>
                <a:ea typeface="+mj-ea"/>
                <a:cs typeface="+mj-cs"/>
              </a:rPr>
              <a:t>Le XIXe s.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38414" y="2643182"/>
            <a:ext cx="792958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>
                <a:ea typeface="+mj-ea"/>
                <a:cs typeface="+mj-cs"/>
              </a:rPr>
              <a:t>Le Moyen Âge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38414" y="3357562"/>
            <a:ext cx="792958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>
                <a:ea typeface="+mj-ea"/>
                <a:cs typeface="+mj-cs"/>
              </a:rPr>
              <a:t>Les Temps modernes</a:t>
            </a:r>
          </a:p>
        </p:txBody>
      </p:sp>
      <p:sp>
        <p:nvSpPr>
          <p:cNvPr id="10" name="Bouton d'action : Suivant 9">
            <a:hlinkClick r:id="rId2" action="ppaction://hlinksldjump" highlightClick="1"/>
          </p:cNvPr>
          <p:cNvSpPr/>
          <p:nvPr/>
        </p:nvSpPr>
        <p:spPr>
          <a:xfrm>
            <a:off x="2172000" y="2228628"/>
            <a:ext cx="357190" cy="285752"/>
          </a:xfrm>
          <a:prstGeom prst="actionButtonForwardNex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'action : Suivant 10">
            <a:hlinkClick r:id="rId3" action="ppaction://hlinksldjump" highlightClick="1"/>
          </p:cNvPr>
          <p:cNvSpPr/>
          <p:nvPr/>
        </p:nvSpPr>
        <p:spPr>
          <a:xfrm>
            <a:off x="2172000" y="2948628"/>
            <a:ext cx="357190" cy="285752"/>
          </a:xfrm>
          <a:prstGeom prst="actionButtonForwardNex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Suivant 11">
            <a:hlinkClick r:id="rId4" action="ppaction://hlinksldjump" highlightClick="1"/>
          </p:cNvPr>
          <p:cNvSpPr/>
          <p:nvPr/>
        </p:nvSpPr>
        <p:spPr>
          <a:xfrm>
            <a:off x="2172000" y="3668628"/>
            <a:ext cx="357190" cy="285752"/>
          </a:xfrm>
          <a:prstGeom prst="actionButtonForwardNex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'action : Suivant 12">
            <a:hlinkClick r:id="rId5" action="ppaction://hlinkfile" highlightClick="1"/>
          </p:cNvPr>
          <p:cNvSpPr/>
          <p:nvPr/>
        </p:nvSpPr>
        <p:spPr>
          <a:xfrm>
            <a:off x="2172000" y="4388628"/>
            <a:ext cx="357190" cy="285752"/>
          </a:xfrm>
          <a:prstGeom prst="actionButtonForwardNex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738414" y="4786322"/>
            <a:ext cx="792958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>
                <a:ea typeface="+mj-ea"/>
                <a:cs typeface="+mj-cs"/>
              </a:rPr>
              <a:t>Le XXe siècle et notre époque</a:t>
            </a:r>
          </a:p>
        </p:txBody>
      </p:sp>
      <p:sp>
        <p:nvSpPr>
          <p:cNvPr id="15" name="Bouton d'action : Suivant 14">
            <a:hlinkClick r:id="rId6" action="ppaction://hlinksldjump" highlightClick="1"/>
          </p:cNvPr>
          <p:cNvSpPr/>
          <p:nvPr/>
        </p:nvSpPr>
        <p:spPr>
          <a:xfrm>
            <a:off x="2172000" y="5108628"/>
            <a:ext cx="357190" cy="285752"/>
          </a:xfrm>
          <a:prstGeom prst="actionButtonForwardNex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782761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26" y="2829010"/>
            <a:ext cx="1301785" cy="97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60" y="2829010"/>
            <a:ext cx="1411179" cy="97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428" y="2829010"/>
            <a:ext cx="1472511" cy="97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120" y="2775010"/>
            <a:ext cx="807878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585" y="2232510"/>
            <a:ext cx="920398" cy="2165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89482">
            <a:off x="10402212" y="2355601"/>
            <a:ext cx="1777584" cy="17696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131" y="2630629"/>
            <a:ext cx="1258278" cy="13687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3226" y="3997543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FEU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81560" y="3991114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TORCHE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909607" y="3922830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HUILE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335968" y="4028178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BOUGIE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488708" y="4560566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PETROLE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419743" y="4085886"/>
            <a:ext cx="195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INCANDESCANTE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00335" y="4182209"/>
            <a:ext cx="132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économie d’énergie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335768" y="4171429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Tube Fluorescent</a:t>
            </a:r>
            <a:endParaRPr lang="fr-FR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8867" y="2588912"/>
            <a:ext cx="743776" cy="140220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552131" y="597936"/>
            <a:ext cx="744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Histoire de l’ECLAIRAGE</a:t>
            </a:r>
          </a:p>
          <a:p>
            <a:pPr algn="ctr"/>
            <a:r>
              <a:rPr lang="fr-FR" sz="2000" b="1" i="1" dirty="0" smtClean="0"/>
              <a:t>Un exemple parmi d’autres</a:t>
            </a:r>
            <a:endParaRPr lang="fr-FR" sz="200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E1FFA0-1B4D-4224-8591-1D8035DFD024}"/>
              </a:ext>
            </a:extLst>
          </p:cNvPr>
          <p:cNvSpPr/>
          <p:nvPr/>
        </p:nvSpPr>
        <p:spPr>
          <a:xfrm>
            <a:off x="5852655" y="6286403"/>
            <a:ext cx="260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fr-FR" b="1" dirty="0">
                <a:solidFill>
                  <a:srgbClr val="0070C0"/>
                </a:solidFill>
              </a:rPr>
              <a:t>Les Temps modernes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76F31-4813-49AE-9065-2F37391A3380}"/>
              </a:ext>
            </a:extLst>
          </p:cNvPr>
          <p:cNvSpPr/>
          <p:nvPr/>
        </p:nvSpPr>
        <p:spPr>
          <a:xfrm>
            <a:off x="8005914" y="5963238"/>
            <a:ext cx="164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fr-FR" b="1" dirty="0">
                <a:solidFill>
                  <a:srgbClr val="0070C0"/>
                </a:solidFill>
              </a:rPr>
              <a:t>Le XIXème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25D577-47D5-4EA5-98DE-852A326E54F5}"/>
              </a:ext>
            </a:extLst>
          </p:cNvPr>
          <p:cNvSpPr/>
          <p:nvPr/>
        </p:nvSpPr>
        <p:spPr>
          <a:xfrm>
            <a:off x="9895958" y="5777685"/>
            <a:ext cx="1930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fr-FR" b="1" dirty="0">
                <a:solidFill>
                  <a:srgbClr val="0070C0"/>
                </a:solidFill>
              </a:rPr>
              <a:t>Le XXème et </a:t>
            </a:r>
          </a:p>
          <a:p>
            <a:pPr lvl="1" algn="ctr"/>
            <a:r>
              <a:rPr lang="fr-FR" b="1" dirty="0">
                <a:solidFill>
                  <a:srgbClr val="0070C0"/>
                </a:solidFill>
              </a:rPr>
              <a:t>notre époque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3C5EE-D56B-445D-B83F-F51CC696F8CD}"/>
              </a:ext>
            </a:extLst>
          </p:cNvPr>
          <p:cNvSpPr/>
          <p:nvPr/>
        </p:nvSpPr>
        <p:spPr>
          <a:xfrm>
            <a:off x="640333" y="5824738"/>
            <a:ext cx="2991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fr-FR" b="1" dirty="0">
                <a:solidFill>
                  <a:srgbClr val="0070C0"/>
                </a:solidFill>
              </a:rPr>
              <a:t>De la préhistoire à </a:t>
            </a:r>
          </a:p>
          <a:p>
            <a:pPr lvl="1" algn="ctr"/>
            <a:r>
              <a:rPr lang="fr-FR" b="1" dirty="0">
                <a:solidFill>
                  <a:srgbClr val="0070C0"/>
                </a:solidFill>
              </a:rPr>
              <a:t>l’antiquité gallo-romaine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A64533-3A98-4A67-8EBD-828CB5FB7AC1}"/>
              </a:ext>
            </a:extLst>
          </p:cNvPr>
          <p:cNvSpPr/>
          <p:nvPr/>
        </p:nvSpPr>
        <p:spPr>
          <a:xfrm>
            <a:off x="4310909" y="5964587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fr-FR" b="1" dirty="0">
                <a:solidFill>
                  <a:srgbClr val="0070C0"/>
                </a:solidFill>
              </a:rPr>
              <a:t>Le Moyen Age</a:t>
            </a:r>
          </a:p>
        </p:txBody>
      </p:sp>
    </p:spTree>
    <p:extLst>
      <p:ext uri="{BB962C8B-B14F-4D97-AF65-F5344CB8AC3E}">
        <p14:creationId xmlns:p14="http://schemas.microsoft.com/office/powerpoint/2010/main" val="404108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E53C123-87C3-4B7F-BF67-730BF4635A94}"/>
              </a:ext>
            </a:extLst>
          </p:cNvPr>
          <p:cNvSpPr txBox="1"/>
          <p:nvPr/>
        </p:nvSpPr>
        <p:spPr>
          <a:xfrm>
            <a:off x="180305" y="1867436"/>
            <a:ext cx="11663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Chaque école doit réaliser une maquette qui représentera un musée.</a:t>
            </a:r>
          </a:p>
          <a:p>
            <a:endParaRPr lang="fr-FR" sz="2800" dirty="0"/>
          </a:p>
          <a:p>
            <a:r>
              <a:rPr lang="fr-FR" sz="2800" dirty="0"/>
              <a:t>Le musée doit comporter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au minimum 5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objets en lien avec le projet</a:t>
            </a: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FR" sz="2800" i="1" dirty="0" smtClean="0">
                <a:solidFill>
                  <a:schemeClr val="accent2">
                    <a:lumMod val="75000"/>
                  </a:schemeClr>
                </a:solidFill>
              </a:rPr>
              <a:t>idéalement 1 par période si cela est possible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/>
              <a:t>De la préhistoire à l’antiquité gallo-romaine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/>
              <a:t>Le Moyen Age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/>
              <a:t>Les Temps modernes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/>
              <a:t>Le XIXème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/>
              <a:t>Le XXème et notre époque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99349C-A705-420A-9336-1E1740679427}"/>
              </a:ext>
            </a:extLst>
          </p:cNvPr>
          <p:cNvSpPr txBox="1"/>
          <p:nvPr/>
        </p:nvSpPr>
        <p:spPr>
          <a:xfrm>
            <a:off x="347730" y="450761"/>
            <a:ext cx="114965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CAHIER DES CHARGES DU PROJET «  </a:t>
            </a:r>
            <a:r>
              <a:rPr lang="fr-FR" sz="4000" b="1" dirty="0"/>
              <a:t>VOYAGE EN HDA</a:t>
            </a:r>
            <a:r>
              <a:rPr lang="fr-FR" sz="2800" b="1" dirty="0"/>
              <a:t> » </a:t>
            </a:r>
          </a:p>
          <a:p>
            <a:pPr algn="ctr"/>
            <a:r>
              <a:rPr lang="fr-FR" sz="2800" b="1" dirty="0"/>
              <a:t>(volet artistique et culturel)</a:t>
            </a:r>
          </a:p>
        </p:txBody>
      </p:sp>
    </p:spTree>
    <p:extLst>
      <p:ext uri="{BB962C8B-B14F-4D97-AF65-F5344CB8AC3E}">
        <p14:creationId xmlns:p14="http://schemas.microsoft.com/office/powerpoint/2010/main" val="100913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1D2CAA-7599-4552-8BA5-C1053B0DA0E0}"/>
              </a:ext>
            </a:extLst>
          </p:cNvPr>
          <p:cNvSpPr txBox="1"/>
          <p:nvPr/>
        </p:nvSpPr>
        <p:spPr>
          <a:xfrm>
            <a:off x="641798" y="180306"/>
            <a:ext cx="1090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accent5">
                    <a:lumMod val="75000"/>
                  </a:schemeClr>
                </a:solidFill>
              </a:rPr>
              <a:t>Un exemple de configuration du musée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4E579B-7032-4414-B543-288EFFBCD448}"/>
              </a:ext>
            </a:extLst>
          </p:cNvPr>
          <p:cNvCxnSpPr/>
          <p:nvPr/>
        </p:nvCxnSpPr>
        <p:spPr>
          <a:xfrm>
            <a:off x="10496282" y="1445654"/>
            <a:ext cx="0" cy="48810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3F2A214-CC38-443C-9217-65550524938D}"/>
              </a:ext>
            </a:extLst>
          </p:cNvPr>
          <p:cNvCxnSpPr>
            <a:cxnSpLocks/>
          </p:cNvCxnSpPr>
          <p:nvPr/>
        </p:nvCxnSpPr>
        <p:spPr>
          <a:xfrm>
            <a:off x="8137300" y="144565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7C398A-CF33-4686-BE70-8AF2764268BC}"/>
              </a:ext>
            </a:extLst>
          </p:cNvPr>
          <p:cNvCxnSpPr>
            <a:cxnSpLocks/>
          </p:cNvCxnSpPr>
          <p:nvPr/>
        </p:nvCxnSpPr>
        <p:spPr>
          <a:xfrm>
            <a:off x="8137300" y="465571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ECAB81-5B50-48B7-BFAC-DFE32E45A2A3}"/>
              </a:ext>
            </a:extLst>
          </p:cNvPr>
          <p:cNvCxnSpPr>
            <a:cxnSpLocks/>
          </p:cNvCxnSpPr>
          <p:nvPr/>
        </p:nvCxnSpPr>
        <p:spPr>
          <a:xfrm flipH="1">
            <a:off x="1287887" y="3116687"/>
            <a:ext cx="68751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979F9-EC44-4FD2-95C2-8E5C1C46156B}"/>
              </a:ext>
            </a:extLst>
          </p:cNvPr>
          <p:cNvCxnSpPr>
            <a:cxnSpLocks/>
          </p:cNvCxnSpPr>
          <p:nvPr/>
        </p:nvCxnSpPr>
        <p:spPr>
          <a:xfrm flipH="1">
            <a:off x="1287887" y="4694351"/>
            <a:ext cx="68258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6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1D2CAA-7599-4552-8BA5-C1053B0DA0E0}"/>
              </a:ext>
            </a:extLst>
          </p:cNvPr>
          <p:cNvSpPr txBox="1"/>
          <p:nvPr/>
        </p:nvSpPr>
        <p:spPr>
          <a:xfrm>
            <a:off x="571734" y="125046"/>
            <a:ext cx="1090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accent5">
                    <a:lumMod val="75000"/>
                  </a:schemeClr>
                </a:solidFill>
              </a:rPr>
              <a:t>Un exemple de configuration du musée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4E579B-7032-4414-B543-288EFFBCD448}"/>
              </a:ext>
            </a:extLst>
          </p:cNvPr>
          <p:cNvCxnSpPr/>
          <p:nvPr/>
        </p:nvCxnSpPr>
        <p:spPr>
          <a:xfrm>
            <a:off x="10496282" y="1445654"/>
            <a:ext cx="0" cy="48810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3F2A214-CC38-443C-9217-65550524938D}"/>
              </a:ext>
            </a:extLst>
          </p:cNvPr>
          <p:cNvCxnSpPr>
            <a:cxnSpLocks/>
          </p:cNvCxnSpPr>
          <p:nvPr/>
        </p:nvCxnSpPr>
        <p:spPr>
          <a:xfrm>
            <a:off x="8137300" y="144565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7C398A-CF33-4686-BE70-8AF2764268BC}"/>
              </a:ext>
            </a:extLst>
          </p:cNvPr>
          <p:cNvCxnSpPr>
            <a:cxnSpLocks/>
          </p:cNvCxnSpPr>
          <p:nvPr/>
        </p:nvCxnSpPr>
        <p:spPr>
          <a:xfrm>
            <a:off x="8137300" y="465571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ECAB81-5B50-48B7-BFAC-DFE32E45A2A3}"/>
              </a:ext>
            </a:extLst>
          </p:cNvPr>
          <p:cNvCxnSpPr>
            <a:cxnSpLocks/>
          </p:cNvCxnSpPr>
          <p:nvPr/>
        </p:nvCxnSpPr>
        <p:spPr>
          <a:xfrm flipH="1">
            <a:off x="1287887" y="3116687"/>
            <a:ext cx="68751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979F9-EC44-4FD2-95C2-8E5C1C46156B}"/>
              </a:ext>
            </a:extLst>
          </p:cNvPr>
          <p:cNvCxnSpPr>
            <a:cxnSpLocks/>
          </p:cNvCxnSpPr>
          <p:nvPr/>
        </p:nvCxnSpPr>
        <p:spPr>
          <a:xfrm flipH="1">
            <a:off x="1287887" y="4694351"/>
            <a:ext cx="68258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5" y="1723541"/>
            <a:ext cx="1301785" cy="97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80" y="4279285"/>
            <a:ext cx="1411179" cy="97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637" y="1723541"/>
            <a:ext cx="1472511" cy="97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08" y="4139830"/>
            <a:ext cx="1051599" cy="14058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221" y="1521854"/>
            <a:ext cx="920398" cy="2165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/>
          <a:srcRect l="11051" r="12240"/>
          <a:stretch/>
        </p:blipFill>
        <p:spPr>
          <a:xfrm rot="16200000">
            <a:off x="7700550" y="1855619"/>
            <a:ext cx="965200" cy="13687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46723">
            <a:off x="9850127" y="4114289"/>
            <a:ext cx="1292311" cy="12865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68613" y="1328307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FEU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708141" y="51981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TORCHE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271988" y="1104461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HUILE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441" y="55283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BOUGIE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525350" y="847076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PETROLE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6270622" y="1859044"/>
            <a:ext cx="195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INCANDESCANTE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 rot="5400000">
            <a:off x="10647195" y="5338862"/>
            <a:ext cx="132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économie d’énergie</a:t>
            </a:r>
            <a:endParaRPr lang="fr-FR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4514">
            <a:off x="9758705" y="2030759"/>
            <a:ext cx="1397455" cy="74297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5400000">
            <a:off x="10860843" y="2175602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Tube Fluorescent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953602" y="269455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23259" y="5431195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01546" y="2694558"/>
            <a:ext cx="266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</a:t>
            </a:r>
            <a:r>
              <a:rPr lang="fr-FR" i="1" dirty="0" smtClean="0">
                <a:solidFill>
                  <a:srgbClr val="0070C0"/>
                </a:solidFill>
              </a:rPr>
              <a:t>ntiquité</a:t>
            </a:r>
            <a:r>
              <a:rPr lang="fr-FR" i="1" dirty="0">
                <a:solidFill>
                  <a:srgbClr val="0070C0"/>
                </a:solidFill>
              </a:rPr>
              <a:t>. </a:t>
            </a:r>
            <a:r>
              <a:rPr lang="fr-FR" i="1" dirty="0" smtClean="0">
                <a:solidFill>
                  <a:srgbClr val="0070C0"/>
                </a:solidFill>
              </a:rPr>
              <a:t>(-1500 </a:t>
            </a:r>
            <a:r>
              <a:rPr lang="fr-FR" i="1" dirty="0">
                <a:solidFill>
                  <a:srgbClr val="0070C0"/>
                </a:solidFill>
              </a:rPr>
              <a:t>-1400).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16762" y="5734683"/>
            <a:ext cx="3259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milieu </a:t>
            </a:r>
            <a:r>
              <a:rPr lang="fr-FR" i="1" dirty="0" smtClean="0">
                <a:solidFill>
                  <a:srgbClr val="0070C0"/>
                </a:solidFill>
              </a:rPr>
              <a:t>du moyen-âge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04022" y="1308741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(1853)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5400000">
            <a:off x="10444685" y="2361294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(1901)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7831518" y="5445707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Fin du XXI 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6962019" y="130961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(1879)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 rot="5400000">
            <a:off x="9561802" y="5357773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(1980)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6027012" y="5370709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……………….</a:t>
            </a:r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7000223" y="5130757"/>
            <a:ext cx="1408895" cy="1007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7359721" y="5321988"/>
            <a:ext cx="80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6393616" y="5431933"/>
            <a:ext cx="2103227" cy="36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3399"/>
                </a:solidFill>
              </a:rPr>
              <a:t>Imaginer l’Avenir</a:t>
            </a:r>
            <a:endParaRPr lang="fr-FR" b="1" i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4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4E579B-7032-4414-B543-288EFFBCD448}"/>
              </a:ext>
            </a:extLst>
          </p:cNvPr>
          <p:cNvCxnSpPr/>
          <p:nvPr/>
        </p:nvCxnSpPr>
        <p:spPr>
          <a:xfrm>
            <a:off x="10496282" y="1445654"/>
            <a:ext cx="0" cy="48810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3F2A214-CC38-443C-9217-65550524938D}"/>
              </a:ext>
            </a:extLst>
          </p:cNvPr>
          <p:cNvCxnSpPr>
            <a:cxnSpLocks/>
          </p:cNvCxnSpPr>
          <p:nvPr/>
        </p:nvCxnSpPr>
        <p:spPr>
          <a:xfrm>
            <a:off x="8137300" y="144565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7C398A-CF33-4686-BE70-8AF2764268BC}"/>
              </a:ext>
            </a:extLst>
          </p:cNvPr>
          <p:cNvCxnSpPr>
            <a:cxnSpLocks/>
          </p:cNvCxnSpPr>
          <p:nvPr/>
        </p:nvCxnSpPr>
        <p:spPr>
          <a:xfrm>
            <a:off x="8137300" y="465571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ECAB81-5B50-48B7-BFAC-DFE32E45A2A3}"/>
              </a:ext>
            </a:extLst>
          </p:cNvPr>
          <p:cNvCxnSpPr>
            <a:cxnSpLocks/>
          </p:cNvCxnSpPr>
          <p:nvPr/>
        </p:nvCxnSpPr>
        <p:spPr>
          <a:xfrm flipH="1">
            <a:off x="1287887" y="3116687"/>
            <a:ext cx="68751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979F9-EC44-4FD2-95C2-8E5C1C46156B}"/>
              </a:ext>
            </a:extLst>
          </p:cNvPr>
          <p:cNvCxnSpPr>
            <a:cxnSpLocks/>
          </p:cNvCxnSpPr>
          <p:nvPr/>
        </p:nvCxnSpPr>
        <p:spPr>
          <a:xfrm flipH="1">
            <a:off x="1287887" y="4694351"/>
            <a:ext cx="68258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5" y="1723541"/>
            <a:ext cx="1301785" cy="97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80" y="4279285"/>
            <a:ext cx="1411179" cy="97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637" y="1723541"/>
            <a:ext cx="1472511" cy="97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08" y="4139830"/>
            <a:ext cx="1051599" cy="14058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221" y="1521854"/>
            <a:ext cx="920398" cy="2165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/>
          <a:srcRect l="11051" r="12240"/>
          <a:stretch/>
        </p:blipFill>
        <p:spPr>
          <a:xfrm rot="16200000">
            <a:off x="7700550" y="1855619"/>
            <a:ext cx="965200" cy="13687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46723">
            <a:off x="9850127" y="4114289"/>
            <a:ext cx="1292311" cy="12865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68613" y="1328307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FEU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708141" y="51981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TORCHE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271988" y="1104461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HUILE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441" y="55283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BOUGIE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525350" y="847076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PETROLE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6270622" y="1859044"/>
            <a:ext cx="195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INCANDESCANTE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 rot="5400000">
            <a:off x="10647195" y="5338862"/>
            <a:ext cx="132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économie d’énergie</a:t>
            </a:r>
            <a:endParaRPr lang="fr-FR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4514">
            <a:off x="9758705" y="2030759"/>
            <a:ext cx="1397455" cy="74297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5400000">
            <a:off x="10860843" y="2175602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Tube Fluorescent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953602" y="269455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23259" y="5431195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01546" y="2694558"/>
            <a:ext cx="266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</a:t>
            </a:r>
            <a:r>
              <a:rPr lang="fr-FR" i="1" dirty="0" smtClean="0">
                <a:solidFill>
                  <a:srgbClr val="0070C0"/>
                </a:solidFill>
              </a:rPr>
              <a:t>ntiquité</a:t>
            </a:r>
            <a:r>
              <a:rPr lang="fr-FR" i="1" dirty="0">
                <a:solidFill>
                  <a:srgbClr val="0070C0"/>
                </a:solidFill>
              </a:rPr>
              <a:t>. </a:t>
            </a:r>
            <a:r>
              <a:rPr lang="fr-FR" i="1" dirty="0" smtClean="0">
                <a:solidFill>
                  <a:srgbClr val="0070C0"/>
                </a:solidFill>
              </a:rPr>
              <a:t>(-1500 </a:t>
            </a:r>
            <a:r>
              <a:rPr lang="fr-FR" i="1" dirty="0">
                <a:solidFill>
                  <a:srgbClr val="0070C0"/>
                </a:solidFill>
              </a:rPr>
              <a:t>-1400).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16762" y="5734683"/>
            <a:ext cx="3259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milieu </a:t>
            </a:r>
            <a:r>
              <a:rPr lang="fr-FR" i="1" dirty="0" smtClean="0">
                <a:solidFill>
                  <a:srgbClr val="0070C0"/>
                </a:solidFill>
              </a:rPr>
              <a:t>du moyen-âge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04022" y="1308741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(1853)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5400000">
            <a:off x="10444685" y="2361294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(1901)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7831518" y="5445707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Fin du XXI 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6962019" y="130961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(1879)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 rot="5400000">
            <a:off x="9561802" y="5357773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(1980)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6027012" y="5370709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……………….</a:t>
            </a:r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7000223" y="5130757"/>
            <a:ext cx="1408895" cy="1007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7359721" y="5321988"/>
            <a:ext cx="80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6393616" y="5431933"/>
            <a:ext cx="2103227" cy="36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3399"/>
                </a:solidFill>
              </a:rPr>
              <a:t>Imaginer l’Avenir</a:t>
            </a:r>
            <a:endParaRPr lang="fr-FR" b="1" i="1" dirty="0">
              <a:solidFill>
                <a:srgbClr val="FF3399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B1D2CAA-7599-4552-8BA5-C1053B0DA0E0}"/>
              </a:ext>
            </a:extLst>
          </p:cNvPr>
          <p:cNvSpPr txBox="1"/>
          <p:nvPr/>
        </p:nvSpPr>
        <p:spPr>
          <a:xfrm>
            <a:off x="641798" y="180306"/>
            <a:ext cx="1090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rgbClr val="00B050"/>
                </a:solidFill>
              </a:rPr>
              <a:t>Un </a:t>
            </a:r>
            <a:r>
              <a:rPr lang="fr-FR" sz="4000" b="1" i="1" dirty="0" smtClean="0">
                <a:solidFill>
                  <a:srgbClr val="00B050"/>
                </a:solidFill>
              </a:rPr>
              <a:t>premier exemple </a:t>
            </a:r>
            <a:r>
              <a:rPr lang="fr-FR" sz="4000" b="1" i="1" dirty="0">
                <a:solidFill>
                  <a:srgbClr val="00B050"/>
                </a:solidFill>
              </a:rPr>
              <a:t>de parcours dans le musée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0348446-C869-4D8D-8527-ED23AE7D6BB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24" y="3387885"/>
            <a:ext cx="869993" cy="86999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9240C4D-DD5A-499F-A979-8373436000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2892">
            <a:off x="8978950" y="5445735"/>
            <a:ext cx="869993" cy="869993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8FAA53E-6BC7-446D-8B72-637636EF9693}"/>
              </a:ext>
            </a:extLst>
          </p:cNvPr>
          <p:cNvSpPr txBox="1"/>
          <p:nvPr/>
        </p:nvSpPr>
        <p:spPr>
          <a:xfrm>
            <a:off x="1770885" y="3675509"/>
            <a:ext cx="113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Niveau 1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4E81536-247A-4771-912F-CE82F3102150}"/>
              </a:ext>
            </a:extLst>
          </p:cNvPr>
          <p:cNvCxnSpPr/>
          <p:nvPr/>
        </p:nvCxnSpPr>
        <p:spPr>
          <a:xfrm flipV="1">
            <a:off x="2908519" y="3831585"/>
            <a:ext cx="6495472" cy="319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766E12F-195B-4DAE-B7AA-45CBA90DA6BA}"/>
              </a:ext>
            </a:extLst>
          </p:cNvPr>
          <p:cNvCxnSpPr>
            <a:cxnSpLocks/>
          </p:cNvCxnSpPr>
          <p:nvPr/>
        </p:nvCxnSpPr>
        <p:spPr>
          <a:xfrm>
            <a:off x="9403991" y="3818885"/>
            <a:ext cx="0" cy="16216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3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4E579B-7032-4414-B543-288EFFBCD448}"/>
              </a:ext>
            </a:extLst>
          </p:cNvPr>
          <p:cNvCxnSpPr/>
          <p:nvPr/>
        </p:nvCxnSpPr>
        <p:spPr>
          <a:xfrm>
            <a:off x="10496282" y="1445654"/>
            <a:ext cx="0" cy="48810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3F2A214-CC38-443C-9217-65550524938D}"/>
              </a:ext>
            </a:extLst>
          </p:cNvPr>
          <p:cNvCxnSpPr>
            <a:cxnSpLocks/>
          </p:cNvCxnSpPr>
          <p:nvPr/>
        </p:nvCxnSpPr>
        <p:spPr>
          <a:xfrm>
            <a:off x="8137300" y="144565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7C398A-CF33-4686-BE70-8AF2764268BC}"/>
              </a:ext>
            </a:extLst>
          </p:cNvPr>
          <p:cNvCxnSpPr>
            <a:cxnSpLocks/>
          </p:cNvCxnSpPr>
          <p:nvPr/>
        </p:nvCxnSpPr>
        <p:spPr>
          <a:xfrm>
            <a:off x="8137300" y="465571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ECAB81-5B50-48B7-BFAC-DFE32E45A2A3}"/>
              </a:ext>
            </a:extLst>
          </p:cNvPr>
          <p:cNvCxnSpPr>
            <a:cxnSpLocks/>
          </p:cNvCxnSpPr>
          <p:nvPr/>
        </p:nvCxnSpPr>
        <p:spPr>
          <a:xfrm flipH="1">
            <a:off x="1287887" y="3116687"/>
            <a:ext cx="68751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979F9-EC44-4FD2-95C2-8E5C1C46156B}"/>
              </a:ext>
            </a:extLst>
          </p:cNvPr>
          <p:cNvCxnSpPr>
            <a:cxnSpLocks/>
          </p:cNvCxnSpPr>
          <p:nvPr/>
        </p:nvCxnSpPr>
        <p:spPr>
          <a:xfrm flipH="1">
            <a:off x="1287887" y="4694351"/>
            <a:ext cx="68258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5" y="1723541"/>
            <a:ext cx="1301785" cy="97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80" y="4279285"/>
            <a:ext cx="1411179" cy="97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637" y="1723541"/>
            <a:ext cx="1472511" cy="97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08" y="4139830"/>
            <a:ext cx="1051599" cy="14058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221" y="1521854"/>
            <a:ext cx="920398" cy="2165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/>
          <a:srcRect l="11051" r="12240"/>
          <a:stretch/>
        </p:blipFill>
        <p:spPr>
          <a:xfrm rot="16200000">
            <a:off x="7700550" y="1855619"/>
            <a:ext cx="965200" cy="13687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46723">
            <a:off x="9850127" y="4114289"/>
            <a:ext cx="1292311" cy="12865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68613" y="1328307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FEU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708141" y="51981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TORCHE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271988" y="1104461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HUILE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441" y="55283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BOUGIE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525350" y="847076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PETROLE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6270622" y="1859044"/>
            <a:ext cx="195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INCANDESCANTE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 rot="5400000">
            <a:off x="10647195" y="5338862"/>
            <a:ext cx="132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économie d’énergie</a:t>
            </a:r>
            <a:endParaRPr lang="fr-FR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4514">
            <a:off x="9758705" y="2030759"/>
            <a:ext cx="1397455" cy="74297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5400000">
            <a:off x="10860843" y="2175602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Tube Fluorescent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953602" y="269455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23259" y="5431195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01546" y="2694558"/>
            <a:ext cx="266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</a:t>
            </a:r>
            <a:r>
              <a:rPr lang="fr-FR" i="1" dirty="0" smtClean="0">
                <a:solidFill>
                  <a:srgbClr val="0070C0"/>
                </a:solidFill>
              </a:rPr>
              <a:t>ntiquité</a:t>
            </a:r>
            <a:r>
              <a:rPr lang="fr-FR" i="1" dirty="0">
                <a:solidFill>
                  <a:srgbClr val="0070C0"/>
                </a:solidFill>
              </a:rPr>
              <a:t>. </a:t>
            </a:r>
            <a:r>
              <a:rPr lang="fr-FR" i="1" dirty="0" smtClean="0">
                <a:solidFill>
                  <a:srgbClr val="0070C0"/>
                </a:solidFill>
              </a:rPr>
              <a:t>(-1500 </a:t>
            </a:r>
            <a:r>
              <a:rPr lang="fr-FR" i="1" dirty="0">
                <a:solidFill>
                  <a:srgbClr val="0070C0"/>
                </a:solidFill>
              </a:rPr>
              <a:t>-1400).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16762" y="5734683"/>
            <a:ext cx="3259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milieu </a:t>
            </a:r>
            <a:r>
              <a:rPr lang="fr-FR" i="1" dirty="0" smtClean="0">
                <a:solidFill>
                  <a:srgbClr val="0070C0"/>
                </a:solidFill>
              </a:rPr>
              <a:t>du moyen-âge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04022" y="1308741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(1853)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5400000">
            <a:off x="10444685" y="2361294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(1901)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7831518" y="5445707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Fin du XXI 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6962019" y="130961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(1879)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 rot="5400000">
            <a:off x="9561802" y="5357773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(1980)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6027012" y="5370709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……………….</a:t>
            </a:r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7000223" y="5130757"/>
            <a:ext cx="1408895" cy="1007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7359721" y="5321988"/>
            <a:ext cx="80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6393616" y="5431933"/>
            <a:ext cx="2103227" cy="36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3399"/>
                </a:solidFill>
              </a:rPr>
              <a:t>Imaginer l’Avenir</a:t>
            </a:r>
            <a:endParaRPr lang="fr-FR" b="1" i="1" dirty="0">
              <a:solidFill>
                <a:srgbClr val="FF3399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B1D2CAA-7599-4552-8BA5-C1053B0DA0E0}"/>
              </a:ext>
            </a:extLst>
          </p:cNvPr>
          <p:cNvSpPr txBox="1"/>
          <p:nvPr/>
        </p:nvSpPr>
        <p:spPr>
          <a:xfrm>
            <a:off x="571734" y="125046"/>
            <a:ext cx="1090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fr-FR" sz="4000" b="1" i="1" dirty="0" smtClean="0">
                <a:solidFill>
                  <a:schemeClr val="accent5">
                    <a:lumMod val="75000"/>
                  </a:schemeClr>
                </a:solidFill>
              </a:rPr>
              <a:t>second exemple </a:t>
            </a:r>
            <a:r>
              <a:rPr lang="fr-FR" sz="4000" b="1" i="1" dirty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fr-FR" sz="4000" b="1" i="1" dirty="0" smtClean="0">
                <a:solidFill>
                  <a:schemeClr val="accent5">
                    <a:lumMod val="75000"/>
                  </a:schemeClr>
                </a:solidFill>
              </a:rPr>
              <a:t>parcours dans le musée</a:t>
            </a:r>
            <a:endParaRPr lang="fr-FR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0348446-C869-4D8D-8527-ED23AE7D6BB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24" y="3362485"/>
            <a:ext cx="869993" cy="86999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9240C4D-DD5A-499F-A979-8373436000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72509">
            <a:off x="8996892" y="5788237"/>
            <a:ext cx="869993" cy="869993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8FAA53E-6BC7-446D-8B72-637636EF9693}"/>
              </a:ext>
            </a:extLst>
          </p:cNvPr>
          <p:cNvSpPr txBox="1"/>
          <p:nvPr/>
        </p:nvSpPr>
        <p:spPr>
          <a:xfrm>
            <a:off x="1770885" y="3650109"/>
            <a:ext cx="113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Niveau 2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4E81536-247A-4771-912F-CE82F3102150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908519" y="3831585"/>
            <a:ext cx="1326712" cy="319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059F11BF-5746-4953-A355-BF8ABEE1EFD5}"/>
              </a:ext>
            </a:extLst>
          </p:cNvPr>
          <p:cNvSpPr txBox="1"/>
          <p:nvPr/>
        </p:nvSpPr>
        <p:spPr>
          <a:xfrm>
            <a:off x="4229587" y="3664903"/>
            <a:ext cx="10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Arrêt n°1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4F1FAFF-50D9-4B12-AAFD-01DEC2CC1E34}"/>
              </a:ext>
            </a:extLst>
          </p:cNvPr>
          <p:cNvSpPr txBox="1"/>
          <p:nvPr/>
        </p:nvSpPr>
        <p:spPr>
          <a:xfrm rot="5400000">
            <a:off x="8889123" y="4745423"/>
            <a:ext cx="10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Arrêt n°2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92108FC-C35C-40C7-BE3D-F852E43E50AE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5316725" y="3849569"/>
            <a:ext cx="4072432" cy="31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3F83380-1A64-4663-B46C-5568CE8FDFC2}"/>
              </a:ext>
            </a:extLst>
          </p:cNvPr>
          <p:cNvCxnSpPr>
            <a:cxnSpLocks/>
          </p:cNvCxnSpPr>
          <p:nvPr/>
        </p:nvCxnSpPr>
        <p:spPr>
          <a:xfrm>
            <a:off x="9389157" y="3831585"/>
            <a:ext cx="8504" cy="48634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83F83380-1A64-4663-B46C-5568CE8FDFC2}"/>
              </a:ext>
            </a:extLst>
          </p:cNvPr>
          <p:cNvCxnSpPr>
            <a:cxnSpLocks/>
          </p:cNvCxnSpPr>
          <p:nvPr/>
        </p:nvCxnSpPr>
        <p:spPr>
          <a:xfrm>
            <a:off x="9413586" y="5332748"/>
            <a:ext cx="8504" cy="48634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7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1103110"/>
            <a:ext cx="110000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«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Raconter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 » la science autour de l’évolution d’une idée, d’un objet, de découvertes scientifiques … </a:t>
            </a:r>
            <a:endParaRPr lang="fr-FR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Utiliser » la démarche d’investigation autour d’une expérience </a:t>
            </a:r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significative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: cette expérience peut être à l’origine de l’évolution de l’objet, de l’idée, elle peut aussi permettre de démontrer une idée erronée de l’époque. </a:t>
            </a:r>
          </a:p>
          <a:p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« Imaginer » l’évolution futuriste sous une forme plastique de l’idée, de l’objet, de la découverte … </a:t>
            </a:r>
            <a:endParaRPr lang="fr-FR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Wingdings" panose="05000000000000000000" pitchFamily="2" charset="2"/>
              </a:rPr>
              <a:t>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Cette production plastique peut être en 2 dimensions (dessin, peinture, photographie, collage, photomontage…) ou en 3 dimensions (modelage, sculpture, assemblage…)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5093" y="409433"/>
            <a:ext cx="11000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9900"/>
                </a:solidFill>
              </a:rPr>
              <a:t>DEFI 1</a:t>
            </a:r>
            <a:endParaRPr lang="fr-FR" sz="4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73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4E579B-7032-4414-B543-288EFFBCD448}"/>
              </a:ext>
            </a:extLst>
          </p:cNvPr>
          <p:cNvCxnSpPr/>
          <p:nvPr/>
        </p:nvCxnSpPr>
        <p:spPr>
          <a:xfrm>
            <a:off x="10496282" y="1445654"/>
            <a:ext cx="0" cy="48810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3F2A214-CC38-443C-9217-65550524938D}"/>
              </a:ext>
            </a:extLst>
          </p:cNvPr>
          <p:cNvCxnSpPr>
            <a:cxnSpLocks/>
          </p:cNvCxnSpPr>
          <p:nvPr/>
        </p:nvCxnSpPr>
        <p:spPr>
          <a:xfrm>
            <a:off x="8137300" y="144565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7C398A-CF33-4686-BE70-8AF2764268BC}"/>
              </a:ext>
            </a:extLst>
          </p:cNvPr>
          <p:cNvCxnSpPr>
            <a:cxnSpLocks/>
          </p:cNvCxnSpPr>
          <p:nvPr/>
        </p:nvCxnSpPr>
        <p:spPr>
          <a:xfrm>
            <a:off x="8137300" y="4655714"/>
            <a:ext cx="0" cy="1671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ECAB81-5B50-48B7-BFAC-DFE32E45A2A3}"/>
              </a:ext>
            </a:extLst>
          </p:cNvPr>
          <p:cNvCxnSpPr>
            <a:cxnSpLocks/>
          </p:cNvCxnSpPr>
          <p:nvPr/>
        </p:nvCxnSpPr>
        <p:spPr>
          <a:xfrm flipH="1">
            <a:off x="1287887" y="3116687"/>
            <a:ext cx="68751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979F9-EC44-4FD2-95C2-8E5C1C46156B}"/>
              </a:ext>
            </a:extLst>
          </p:cNvPr>
          <p:cNvCxnSpPr>
            <a:cxnSpLocks/>
          </p:cNvCxnSpPr>
          <p:nvPr/>
        </p:nvCxnSpPr>
        <p:spPr>
          <a:xfrm flipH="1">
            <a:off x="1287887" y="4694351"/>
            <a:ext cx="68258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5" y="1723541"/>
            <a:ext cx="1301785" cy="97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80" y="4279285"/>
            <a:ext cx="1411179" cy="97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637" y="1723541"/>
            <a:ext cx="1472511" cy="97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08" y="4139830"/>
            <a:ext cx="1051599" cy="14058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221" y="1521854"/>
            <a:ext cx="920398" cy="2165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/>
          <a:srcRect l="11051" r="12240"/>
          <a:stretch/>
        </p:blipFill>
        <p:spPr>
          <a:xfrm rot="16200000">
            <a:off x="7700550" y="1855619"/>
            <a:ext cx="965200" cy="13687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46723">
            <a:off x="9850127" y="4114289"/>
            <a:ext cx="1292311" cy="12865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68613" y="1328307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FEU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708141" y="51981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TORCHE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271988" y="1104461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HUILE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441" y="5528399"/>
            <a:ext cx="13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BOUGIE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525350" y="847076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PETROLE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6270622" y="1859044"/>
            <a:ext cx="195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INCANDESCANTE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 rot="5400000">
            <a:off x="10647195" y="5338862"/>
            <a:ext cx="132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à économie d’énergie</a:t>
            </a:r>
            <a:endParaRPr lang="fr-FR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4514">
            <a:off x="9758705" y="2030759"/>
            <a:ext cx="1397455" cy="74297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5400000">
            <a:off x="10860843" y="2175602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Tube Fluorescent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953602" y="269455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23259" y="5431195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Préhistoire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01546" y="2694558"/>
            <a:ext cx="266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</a:t>
            </a:r>
            <a:r>
              <a:rPr lang="fr-FR" i="1" dirty="0" smtClean="0">
                <a:solidFill>
                  <a:srgbClr val="0070C0"/>
                </a:solidFill>
              </a:rPr>
              <a:t>ntiquité</a:t>
            </a:r>
            <a:r>
              <a:rPr lang="fr-FR" i="1" dirty="0">
                <a:solidFill>
                  <a:srgbClr val="0070C0"/>
                </a:solidFill>
              </a:rPr>
              <a:t>. </a:t>
            </a:r>
            <a:r>
              <a:rPr lang="fr-FR" i="1" dirty="0" smtClean="0">
                <a:solidFill>
                  <a:srgbClr val="0070C0"/>
                </a:solidFill>
              </a:rPr>
              <a:t>(-1500 </a:t>
            </a:r>
            <a:r>
              <a:rPr lang="fr-FR" i="1" dirty="0">
                <a:solidFill>
                  <a:srgbClr val="0070C0"/>
                </a:solidFill>
              </a:rPr>
              <a:t>-1400).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16762" y="5734683"/>
            <a:ext cx="3259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milieu </a:t>
            </a:r>
            <a:r>
              <a:rPr lang="fr-FR" i="1" dirty="0" smtClean="0">
                <a:solidFill>
                  <a:srgbClr val="0070C0"/>
                </a:solidFill>
              </a:rPr>
              <a:t>du moyen-âge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04022" y="1308741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(1853)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5400000">
            <a:off x="10444685" y="2361294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(1901)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7831518" y="5445707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Fin du XXI 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6962019" y="1309618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XIXe (1879)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 rot="5400000">
            <a:off x="9561802" y="5357773"/>
            <a:ext cx="1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70C0"/>
                </a:solidFill>
              </a:rPr>
              <a:t>XXe (1980)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 rot="16200000">
            <a:off x="6027012" y="5370709"/>
            <a:ext cx="13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LAMPE ……………….</a:t>
            </a:r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7000223" y="5130757"/>
            <a:ext cx="1408895" cy="1007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7359721" y="5321988"/>
            <a:ext cx="80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6393616" y="5431933"/>
            <a:ext cx="2103227" cy="36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3399"/>
                </a:solidFill>
              </a:rPr>
              <a:t>Imaginer l’Avenir</a:t>
            </a:r>
            <a:endParaRPr lang="fr-FR" b="1" i="1" dirty="0">
              <a:solidFill>
                <a:srgbClr val="FF3399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B1D2CAA-7599-4552-8BA5-C1053B0DA0E0}"/>
              </a:ext>
            </a:extLst>
          </p:cNvPr>
          <p:cNvSpPr txBox="1"/>
          <p:nvPr/>
        </p:nvSpPr>
        <p:spPr>
          <a:xfrm>
            <a:off x="571734" y="125046"/>
            <a:ext cx="1090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accent4">
                    <a:lumMod val="75000"/>
                  </a:schemeClr>
                </a:solidFill>
              </a:rPr>
              <a:t>Un </a:t>
            </a:r>
            <a:r>
              <a:rPr lang="fr-FR" sz="4000" b="1" i="1" dirty="0" smtClean="0">
                <a:solidFill>
                  <a:schemeClr val="accent4">
                    <a:lumMod val="75000"/>
                  </a:schemeClr>
                </a:solidFill>
              </a:rPr>
              <a:t>troisième exemple </a:t>
            </a:r>
            <a:r>
              <a:rPr lang="fr-FR" sz="4000" b="1" i="1" dirty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fr-FR" sz="4000" b="1" i="1" dirty="0" smtClean="0">
                <a:solidFill>
                  <a:schemeClr val="accent4">
                    <a:lumMod val="75000"/>
                  </a:schemeClr>
                </a:solidFill>
              </a:rPr>
              <a:t>parcours dans le musée</a:t>
            </a:r>
            <a:endParaRPr lang="fr-FR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0348446-C869-4D8D-8527-ED23AE7D6BB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24" y="3476785"/>
            <a:ext cx="869993" cy="86999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9240C4D-DD5A-499F-A979-8373436000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528">
            <a:off x="9277742" y="5710252"/>
            <a:ext cx="869993" cy="869993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8FAA53E-6BC7-446D-8B72-637636EF9693}"/>
              </a:ext>
            </a:extLst>
          </p:cNvPr>
          <p:cNvSpPr txBox="1"/>
          <p:nvPr/>
        </p:nvSpPr>
        <p:spPr>
          <a:xfrm>
            <a:off x="1770885" y="3764409"/>
            <a:ext cx="113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Niveau 3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266F13E-7490-41DA-8FC9-B7E994291725}"/>
              </a:ext>
            </a:extLst>
          </p:cNvPr>
          <p:cNvCxnSpPr>
            <a:cxnSpLocks/>
          </p:cNvCxnSpPr>
          <p:nvPr/>
        </p:nvCxnSpPr>
        <p:spPr>
          <a:xfrm flipV="1">
            <a:off x="2908519" y="3945884"/>
            <a:ext cx="2715502" cy="31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FC4935F-4F40-4A07-AC3D-816ED021E382}"/>
              </a:ext>
            </a:extLst>
          </p:cNvPr>
          <p:cNvSpPr txBox="1"/>
          <p:nvPr/>
        </p:nvSpPr>
        <p:spPr>
          <a:xfrm>
            <a:off x="5601349" y="4268002"/>
            <a:ext cx="10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Arrêt n°1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3B8305B-700A-4E45-9D99-78EE0DE6E3C7}"/>
              </a:ext>
            </a:extLst>
          </p:cNvPr>
          <p:cNvCxnSpPr>
            <a:cxnSpLocks/>
          </p:cNvCxnSpPr>
          <p:nvPr/>
        </p:nvCxnSpPr>
        <p:spPr>
          <a:xfrm flipV="1">
            <a:off x="6665815" y="3967334"/>
            <a:ext cx="2286612" cy="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5B3DAE3-2BE2-4835-84C0-313D6B1BB551}"/>
              </a:ext>
            </a:extLst>
          </p:cNvPr>
          <p:cNvCxnSpPr>
            <a:cxnSpLocks/>
          </p:cNvCxnSpPr>
          <p:nvPr/>
        </p:nvCxnSpPr>
        <p:spPr>
          <a:xfrm flipV="1">
            <a:off x="8952427" y="2922763"/>
            <a:ext cx="0" cy="102312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E472AC1-179B-4206-9969-853D28ABD44D}"/>
              </a:ext>
            </a:extLst>
          </p:cNvPr>
          <p:cNvCxnSpPr>
            <a:cxnSpLocks/>
          </p:cNvCxnSpPr>
          <p:nvPr/>
        </p:nvCxnSpPr>
        <p:spPr>
          <a:xfrm>
            <a:off x="9784913" y="5330817"/>
            <a:ext cx="1" cy="47771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9AAD24B-67AA-488E-B405-88BEE8899BE6}"/>
              </a:ext>
            </a:extLst>
          </p:cNvPr>
          <p:cNvCxnSpPr>
            <a:cxnSpLocks/>
          </p:cNvCxnSpPr>
          <p:nvPr/>
        </p:nvCxnSpPr>
        <p:spPr>
          <a:xfrm>
            <a:off x="9787996" y="2732949"/>
            <a:ext cx="12554" cy="16138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595C93D4-19F3-4E11-8EAC-0008C3637B50}"/>
              </a:ext>
            </a:extLst>
          </p:cNvPr>
          <p:cNvSpPr txBox="1"/>
          <p:nvPr/>
        </p:nvSpPr>
        <p:spPr>
          <a:xfrm rot="5400000">
            <a:off x="8483238" y="4588603"/>
            <a:ext cx="10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Arrêt n°3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63A89AAE-1504-4B23-99F1-771439C7CB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46132" y="3523402"/>
            <a:ext cx="869993" cy="869993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E4B62618-42A7-40DA-BF76-AFFA29D9AD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0077">
            <a:off x="8822390" y="1944603"/>
            <a:ext cx="869993" cy="869993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E26E92E8-0607-42A6-8998-1F89ED3E1D33}"/>
              </a:ext>
            </a:extLst>
          </p:cNvPr>
          <p:cNvSpPr txBox="1"/>
          <p:nvPr/>
        </p:nvSpPr>
        <p:spPr>
          <a:xfrm rot="5400000">
            <a:off x="9246357" y="2026951"/>
            <a:ext cx="10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Arrêt n°2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03FE318C-4F6F-41FB-8159-2FD3D034A5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977" y="4267458"/>
            <a:ext cx="869993" cy="8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5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E53C123-87C3-4B7F-BF67-730BF4635A94}"/>
              </a:ext>
            </a:extLst>
          </p:cNvPr>
          <p:cNvSpPr txBox="1"/>
          <p:nvPr/>
        </p:nvSpPr>
        <p:spPr>
          <a:xfrm>
            <a:off x="141668" y="599112"/>
            <a:ext cx="12050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les objets du musée, </a:t>
            </a:r>
            <a:r>
              <a:rPr lang="fr-FR" sz="2400" u="sng" dirty="0" smtClean="0"/>
              <a:t>il est possible </a:t>
            </a:r>
            <a:r>
              <a:rPr lang="fr-FR" sz="2400" dirty="0" smtClean="0"/>
              <a:t>de présenter à côté une production plastique réalisée par les élèves : objet en situation, objet détourné, objet travesti….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soit </a:t>
            </a:r>
            <a:r>
              <a:rPr lang="fr-FR" sz="2400" dirty="0" smtClean="0"/>
              <a:t>sous forme de </a:t>
            </a:r>
            <a:r>
              <a:rPr lang="fr-FR" sz="2400" dirty="0"/>
              <a:t>dessins, de collages, de réalisations plastiques…réalisés par les élèves à partir des </a:t>
            </a:r>
            <a:r>
              <a:rPr lang="fr-FR" sz="2400" dirty="0" smtClean="0"/>
              <a:t>objets choisis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soit </a:t>
            </a:r>
            <a:r>
              <a:rPr lang="fr-FR" sz="2400" dirty="0" smtClean="0"/>
              <a:t>sous forme de </a:t>
            </a:r>
            <a:r>
              <a:rPr lang="fr-FR" sz="2400" dirty="0"/>
              <a:t>mises en scène photographiées par les élèves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autres (</a:t>
            </a:r>
            <a:r>
              <a:rPr lang="fr-FR" sz="2400" u="sng" dirty="0"/>
              <a:t>laisser l’imagination opérer</a:t>
            </a:r>
            <a:r>
              <a:rPr lang="fr-FR" sz="2400" dirty="0"/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Important : Les productions plastiques seront soignées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Ces </a:t>
            </a:r>
            <a:r>
              <a:rPr lang="fr-FR" sz="2400" dirty="0"/>
              <a:t>productions plastiques doivent pouvoir s’insérer dans une pochette plastique de format A4</a:t>
            </a:r>
          </a:p>
          <a:p>
            <a:r>
              <a:rPr lang="fr-FR" sz="2400" dirty="0"/>
              <a:t>Idéalement une frise chronologique intégrée dans la maquette permettra de se repérer dans le temps. </a:t>
            </a: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Un cartel de l’œuvre doit être rédigé</a:t>
            </a:r>
          </a:p>
        </p:txBody>
      </p:sp>
    </p:spTree>
    <p:extLst>
      <p:ext uri="{BB962C8B-B14F-4D97-AF65-F5344CB8AC3E}">
        <p14:creationId xmlns:p14="http://schemas.microsoft.com/office/powerpoint/2010/main" val="197443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E53C123-87C3-4B7F-BF67-730BF4635A94}"/>
              </a:ext>
            </a:extLst>
          </p:cNvPr>
          <p:cNvSpPr txBox="1"/>
          <p:nvPr/>
        </p:nvSpPr>
        <p:spPr>
          <a:xfrm>
            <a:off x="141668" y="599112"/>
            <a:ext cx="12050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terminer</a:t>
            </a:r>
            <a:r>
              <a:rPr lang="fr-FR" sz="2800" dirty="0" smtClean="0"/>
              <a:t>, </a:t>
            </a:r>
            <a:r>
              <a:rPr lang="fr-FR" sz="2800" b="1" dirty="0" smtClean="0"/>
              <a:t>les élèves imagineront un objet du FUTUR </a:t>
            </a:r>
            <a:r>
              <a:rPr lang="fr-FR" sz="2400" dirty="0" smtClean="0"/>
              <a:t>qu’ils représenteront en deux dimensions et installeront </a:t>
            </a:r>
            <a:r>
              <a:rPr lang="fr-FR" sz="2800" b="1" dirty="0" smtClean="0"/>
              <a:t>dans la toute </a:t>
            </a:r>
            <a:r>
              <a:rPr lang="fr-FR" sz="2800" b="1" dirty="0"/>
              <a:t>dernière </a:t>
            </a:r>
            <a:r>
              <a:rPr lang="fr-FR" sz="2800" b="1" dirty="0" smtClean="0"/>
              <a:t>partie du musée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Important : Les productions plastiques seront soignées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Cette production plastique doit </a:t>
            </a:r>
            <a:r>
              <a:rPr lang="fr-FR" sz="2400" dirty="0"/>
              <a:t>pouvoir s’insérer dans une pochette plastique de format A4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Un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cartel de l’œuvre doit être rédigé</a:t>
            </a:r>
          </a:p>
        </p:txBody>
      </p:sp>
    </p:spTree>
    <p:extLst>
      <p:ext uri="{BB962C8B-B14F-4D97-AF65-F5344CB8AC3E}">
        <p14:creationId xmlns:p14="http://schemas.microsoft.com/office/powerpoint/2010/main" val="98424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815153"/>
            <a:ext cx="11760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Pour chaque défi, chaque classe réalisera en complément </a:t>
            </a:r>
            <a:endParaRPr lang="fr-FR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une </a:t>
            </a: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affiche papier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qui sera exposée à l’IUT</a:t>
            </a:r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r-F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Celle-ci présentera </a:t>
            </a: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la vision futuriste de l’évolution de l’idée, de l’objet ou de la découverte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fr-FR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Un vote sera effectué par les étudiants de l’IUT. Pour chaque cycle, la classe récoltant le plus grand nombre de voix se verra décerner un prix spécial.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9170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67" y="43458"/>
            <a:ext cx="1157330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•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Feuille au format raisin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(50 x 65 cm). Choisir la couleur en fonction du projet </a:t>
            </a:r>
          </a:p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• Retracer de manière visuelle l’évolution historique de l’idée, de l’objet, de la découverte et en proposer une représentation futuriste :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nombreuses techniques plastiques sont possibles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: dessin, peinture, collage, photographie…il est possible de photographier, dessiner les réalisations plastiques en 3D afin de les intégrer dans l’affiche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Penser la composition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afin que l’affiche corresponde à l’intention : Esthétique, Informative, Percutante, Poétique… </a:t>
            </a:r>
          </a:p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Jouer ou non avec les superpositions d’images, de dessins, varier l’orientation, saturer ou non l’espace, jouer sur les rapports d’échelle…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Collecter, regarder, analyser des affiches de natures diverses (de films, publicitaires…) </a:t>
            </a:r>
          </a:p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Un titre ou un slogan ou une information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doit apparaître de manière lisible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Concevoir un message lisible qui corresponde à l’intention :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Esthétique, Informative, Percutante, Poétique… 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Choix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de la police, de la calligraphie, de sa taille, des couleurs, de la mise en page … </a:t>
            </a:r>
            <a:endParaRPr lang="fr-FR" dirty="0"/>
          </a:p>
          <a:p>
            <a:r>
              <a:rPr lang="fr-FR" sz="2400" dirty="0"/>
              <a:t>- Observer des affiches de natures diverses notamment analyser la </a:t>
            </a:r>
            <a:r>
              <a:rPr lang="fr-FR" sz="2400" b="1" dirty="0"/>
              <a:t>relation texte/image </a:t>
            </a:r>
          </a:p>
          <a:p>
            <a:r>
              <a:rPr lang="fr-FR" sz="2400" dirty="0"/>
              <a:t>• </a:t>
            </a:r>
            <a:r>
              <a:rPr lang="fr-FR" sz="2400" b="1" u="sng" dirty="0"/>
              <a:t>La présentation est particulièrement soignée 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Ressources pédagogiques sur le site de </a:t>
            </a:r>
            <a:r>
              <a:rPr lang="fr-FR" sz="1400" dirty="0">
                <a:solidFill>
                  <a:srgbClr val="0070C0"/>
                </a:solidFill>
              </a:rPr>
              <a:t>la circonscription : </a:t>
            </a:r>
            <a:r>
              <a:rPr lang="fr-FR" sz="1400" i="1" dirty="0">
                <a:solidFill>
                  <a:srgbClr val="0070C0"/>
                </a:solidFill>
              </a:rPr>
              <a:t>http://education-artistique-avesnes.etab.ac-lille.fr/dossiers-pedagogiques/arts-plastiques/themes/affiche/</a:t>
            </a:r>
            <a:endParaRPr lang="fr-FR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1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685" t="18229" r="11542" b="14757"/>
          <a:stretch/>
        </p:blipFill>
        <p:spPr>
          <a:xfrm>
            <a:off x="167139" y="730250"/>
            <a:ext cx="11857723" cy="5397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94" y="1490930"/>
            <a:ext cx="243861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7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89" t="17708" r="2073" b="9028"/>
          <a:stretch/>
        </p:blipFill>
        <p:spPr>
          <a:xfrm>
            <a:off x="107950" y="871351"/>
            <a:ext cx="11976101" cy="51152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89" y="2087830"/>
            <a:ext cx="2438611" cy="11583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94" y="4828309"/>
            <a:ext cx="243861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4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8614" t="24652" r="10762" b="4514"/>
          <a:stretch/>
        </p:blipFill>
        <p:spPr>
          <a:xfrm>
            <a:off x="220973" y="527050"/>
            <a:ext cx="11750054" cy="58039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022600" y="3263900"/>
            <a:ext cx="2400300" cy="11176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5626100" y="4559300"/>
            <a:ext cx="2400300" cy="11176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293100" y="5003800"/>
            <a:ext cx="2400300" cy="11176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600" y="197535"/>
            <a:ext cx="1140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« Imaginer » l’évolution futuriste sous une forme plastique de l’idée, de l’objet, de la découverte …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70350" y="1752600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2 propositions possibles</a:t>
            </a:r>
            <a:endParaRPr lang="fr-FR" sz="2800" b="1" dirty="0">
              <a:solidFill>
                <a:srgbClr val="00B050"/>
              </a:solidFill>
            </a:endParaRPr>
          </a:p>
        </p:txBody>
      </p:sp>
      <p:cxnSp>
        <p:nvCxnSpPr>
          <p:cNvPr id="5" name="Connecteur en angle 4"/>
          <p:cNvCxnSpPr/>
          <p:nvPr/>
        </p:nvCxnSpPr>
        <p:spPr>
          <a:xfrm rot="5400000">
            <a:off x="4312911" y="782312"/>
            <a:ext cx="289580" cy="3276599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stCxn id="3" idx="2"/>
          </p:cNvCxnSpPr>
          <p:nvPr/>
        </p:nvCxnSpPr>
        <p:spPr>
          <a:xfrm rot="16200000" flipH="1">
            <a:off x="7557760" y="814059"/>
            <a:ext cx="289580" cy="3213101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03300" y="2827010"/>
            <a:ext cx="332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Du côté du design</a:t>
            </a: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350230"/>
            <a:ext cx="511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accent4">
                    <a:lumMod val="75000"/>
                  </a:schemeClr>
                </a:solidFill>
              </a:rPr>
              <a:t>Imaginer un objet du futur mais attention cet objet doit fonctionner!!!</a:t>
            </a:r>
          </a:p>
          <a:p>
            <a:pPr algn="ctr"/>
            <a:r>
              <a:rPr lang="fr-FR" sz="2400" i="1" dirty="0" smtClean="0">
                <a:solidFill>
                  <a:schemeClr val="accent4">
                    <a:lumMod val="75000"/>
                  </a:schemeClr>
                </a:solidFill>
              </a:rPr>
              <a:t>Ne pas négliger la dimension esthétique</a:t>
            </a:r>
            <a:endParaRPr lang="fr-FR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37400" y="2827010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Du côté des arts plastiques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04000" y="3350230"/>
            <a:ext cx="553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70C0"/>
                </a:solidFill>
              </a:rPr>
              <a:t>Imaginer un objet du futur surprenant, improbable, insolite…</a:t>
            </a:r>
          </a:p>
          <a:p>
            <a:pPr algn="ctr"/>
            <a:r>
              <a:rPr lang="fr-FR" sz="2400" i="1" dirty="0" smtClean="0">
                <a:solidFill>
                  <a:srgbClr val="0070C0"/>
                </a:solidFill>
              </a:rPr>
              <a:t>La dimension fonctionnelle est secondaire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70349" y="4902487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Techniques possibles</a:t>
            </a:r>
            <a:endParaRPr lang="fr-FR" sz="2800" b="1" dirty="0">
              <a:solidFill>
                <a:srgbClr val="00B050"/>
              </a:solidFill>
            </a:endParaRPr>
          </a:p>
        </p:txBody>
      </p:sp>
      <p:cxnSp>
        <p:nvCxnSpPr>
          <p:cNvPr id="23" name="Connecteur en angle 22"/>
          <p:cNvCxnSpPr>
            <a:stCxn id="12" idx="2"/>
            <a:endCxn id="17" idx="0"/>
          </p:cNvCxnSpPr>
          <p:nvPr/>
        </p:nvCxnSpPr>
        <p:spPr>
          <a:xfrm rot="16200000" flipH="1">
            <a:off x="4151560" y="2958048"/>
            <a:ext cx="351928" cy="3536949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14" idx="2"/>
            <a:endCxn id="17" idx="0"/>
          </p:cNvCxnSpPr>
          <p:nvPr/>
        </p:nvCxnSpPr>
        <p:spPr>
          <a:xfrm rot="5400000">
            <a:off x="7558336" y="3088223"/>
            <a:ext cx="351928" cy="3276601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55600" y="5600700"/>
            <a:ext cx="1153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Toutes les techniques sont envisageables : dessin, peinture, collage, photomontage, photographie…sculpture, modelage, assemblage, installation…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5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301" t="13541" r="25696" b="8160"/>
          <a:stretch/>
        </p:blipFill>
        <p:spPr>
          <a:xfrm>
            <a:off x="1682750" y="22029"/>
            <a:ext cx="8851900" cy="68359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6200000">
            <a:off x="-2373055" y="2734200"/>
            <a:ext cx="606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rgbClr val="FF9900"/>
                </a:solidFill>
              </a:rPr>
              <a:t>DESIGN</a:t>
            </a:r>
            <a:endParaRPr lang="fr-FR" sz="8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2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62" y="393700"/>
            <a:ext cx="3343275" cy="4762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15370"/>
          <a:stretch/>
        </p:blipFill>
        <p:spPr>
          <a:xfrm>
            <a:off x="770184" y="393700"/>
            <a:ext cx="3280834" cy="4762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31372" y="5156200"/>
            <a:ext cx="19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4" action="ppaction://hlinkfile"/>
              </a:rPr>
              <a:t>extrait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81" y="393700"/>
            <a:ext cx="3403319" cy="47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1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7" y="341194"/>
            <a:ext cx="115323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9900"/>
                </a:solidFill>
              </a:rPr>
              <a:t>DEFI 2 Art et programmation Cycles 1,2, 3 : </a:t>
            </a: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Visiter, au travers des déplacements d’un robot,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un musée retraçant l’évolution d’une idée, d’un objet, de découvertes scientifiques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… La dernière salle sera consacrée à une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vision futuriste et plastique de l’évolution de l’idée, de l’objet ou de la découverte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fr-FR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Wingdings" panose="05000000000000000000" pitchFamily="2" charset="2"/>
              </a:rPr>
              <a:t>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Cette production plastique sera en 2 dimensions (dessin, peinture, photographie, collage, photomontage…). Il est possible également de photographier, dessiner une production réalisée en 3 dimensions (modelage, sculpture, assemblage…) </a:t>
            </a:r>
          </a:p>
        </p:txBody>
      </p:sp>
    </p:spTree>
    <p:extLst>
      <p:ext uri="{BB962C8B-B14F-4D97-AF65-F5344CB8AC3E}">
        <p14:creationId xmlns:p14="http://schemas.microsoft.com/office/powerpoint/2010/main" val="107980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4162-DEA1-4A02-AB8B-9415487E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7190E-6EB8-4968-BD64-8701366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419367"/>
            <a:ext cx="11464118" cy="515885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Conception d’une maquette (transportable ou pas) représentant un musée =&gt; travail sur l’histoire des </a:t>
            </a:r>
            <a:r>
              <a:rPr lang="fr-FR" b="1" dirty="0" smtClean="0"/>
              <a:t>arts : de l’objet au Design</a:t>
            </a:r>
            <a:endParaRPr lang="fr-FR" b="1" dirty="0"/>
          </a:p>
          <a:p>
            <a:r>
              <a:rPr lang="fr-FR" dirty="0"/>
              <a:t>Cette maquette pourra présenter </a:t>
            </a:r>
            <a:r>
              <a:rPr lang="fr-FR" dirty="0" smtClean="0"/>
              <a:t>les objets choisis pour le projet ainsi que les productions plastiques </a:t>
            </a:r>
            <a:r>
              <a:rPr lang="fr-FR" dirty="0"/>
              <a:t>réalisées par les </a:t>
            </a:r>
            <a:r>
              <a:rPr lang="fr-FR" dirty="0" smtClean="0"/>
              <a:t>élèves.</a:t>
            </a:r>
            <a:endParaRPr lang="fr-FR" dirty="0"/>
          </a:p>
          <a:p>
            <a:r>
              <a:rPr lang="fr-FR" dirty="0"/>
              <a:t>Une maquette par école. La maquette doit faire apparaître 2 virages (minimum) et faire au minimum 1m X 1,5m.</a:t>
            </a:r>
          </a:p>
          <a:p>
            <a:r>
              <a:rPr lang="fr-FR" dirty="0"/>
              <a:t>Hauteur minimale des murs: 40 cm</a:t>
            </a:r>
            <a:endParaRPr lang="fr-FR" b="1" dirty="0"/>
          </a:p>
          <a:p>
            <a:r>
              <a:rPr lang="fr-FR" b="1" dirty="0"/>
              <a:t>Programmation du robot </a:t>
            </a:r>
            <a:r>
              <a:rPr lang="fr-FR" b="1" dirty="0" err="1"/>
              <a:t>thymio</a:t>
            </a:r>
            <a:r>
              <a:rPr lang="fr-FR" b="1" dirty="0"/>
              <a:t> qui doit se déplacer dans le musée. Un programme par classe.</a:t>
            </a:r>
          </a:p>
          <a:p>
            <a:r>
              <a:rPr lang="fr-FR" dirty="0"/>
              <a:t>Niveau 1: aucune contrainte n’est imposée</a:t>
            </a:r>
          </a:p>
          <a:p>
            <a:r>
              <a:rPr lang="fr-FR" dirty="0"/>
              <a:t>Niveau 2: le robot doit marquer un temps d’arrêt devant 2 œuvres minimum.</a:t>
            </a:r>
          </a:p>
          <a:p>
            <a:r>
              <a:rPr lang="fr-FR" dirty="0"/>
              <a:t>Niveau 3: le robot doit regarder 3 œuvres minimum, faire marche arrière au moins une fois et s’arrêter au bout d’un plan incliné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27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EC5A1D-D762-4F9C-AE5E-D673A8928D38}"/>
              </a:ext>
            </a:extLst>
          </p:cNvPr>
          <p:cNvSpPr txBox="1"/>
          <p:nvPr/>
        </p:nvSpPr>
        <p:spPr>
          <a:xfrm>
            <a:off x="528034" y="2678806"/>
            <a:ext cx="1063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Voyage en HDA</a:t>
            </a:r>
          </a:p>
          <a:p>
            <a:pPr algn="ctr"/>
            <a:r>
              <a:rPr lang="fr-FR" sz="3200" dirty="0" smtClean="0"/>
              <a:t>De l’objet au DESIGN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931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D7B3BF4-1223-40B9-BD90-072409EF31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431" y="1786030"/>
            <a:ext cx="6516642" cy="436363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CD4614-CE9A-4C47-87EF-E3388DCFE8F9}"/>
              </a:ext>
            </a:extLst>
          </p:cNvPr>
          <p:cNvSpPr txBox="1"/>
          <p:nvPr/>
        </p:nvSpPr>
        <p:spPr>
          <a:xfrm>
            <a:off x="785611" y="708340"/>
            <a:ext cx="1049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 smtClean="0">
                <a:solidFill>
                  <a:schemeClr val="accent5">
                    <a:lumMod val="75000"/>
                  </a:schemeClr>
                </a:solidFill>
              </a:rPr>
              <a:t>Traverser l’histoire en </a:t>
            </a:r>
            <a:r>
              <a:rPr lang="fr-FR" sz="4000" b="1" i="1" dirty="0">
                <a:solidFill>
                  <a:schemeClr val="accent5">
                    <a:lumMod val="75000"/>
                  </a:schemeClr>
                </a:solidFill>
              </a:rPr>
              <a:t>s’inspirant du Louvre Lens</a:t>
            </a:r>
          </a:p>
        </p:txBody>
      </p:sp>
    </p:spTree>
    <p:extLst>
      <p:ext uri="{BB962C8B-B14F-4D97-AF65-F5344CB8AC3E}">
        <p14:creationId xmlns:p14="http://schemas.microsoft.com/office/powerpoint/2010/main" val="1294158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1387</Words>
  <Application>Microsoft Office PowerPoint</Application>
  <PresentationFormat>Grand écran</PresentationFormat>
  <Paragraphs>217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et PROGRAMMATION</dc:title>
  <dc:creator>Jean-Pierre GIACHETTI</dc:creator>
  <cp:lastModifiedBy>utilisateur</cp:lastModifiedBy>
  <cp:revision>192</cp:revision>
  <dcterms:created xsi:type="dcterms:W3CDTF">2018-11-05T14:42:58Z</dcterms:created>
  <dcterms:modified xsi:type="dcterms:W3CDTF">2020-01-14T09:22:44Z</dcterms:modified>
</cp:coreProperties>
</file>