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2" r:id="rId2"/>
    <p:sldId id="270" r:id="rId3"/>
    <p:sldId id="271" r:id="rId4"/>
    <p:sldId id="274" r:id="rId5"/>
    <p:sldId id="275" r:id="rId6"/>
    <p:sldId id="279" r:id="rId7"/>
    <p:sldId id="278" r:id="rId8"/>
    <p:sldId id="277" r:id="rId9"/>
    <p:sldId id="263"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64" autoAdjust="0"/>
  </p:normalViewPr>
  <p:slideViewPr>
    <p:cSldViewPr>
      <p:cViewPr varScale="1">
        <p:scale>
          <a:sx n="70" d="100"/>
          <a:sy n="70" d="100"/>
        </p:scale>
        <p:origin x="125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2CB27A-D3A4-4519-985F-B75D8AFB531C}" type="datetimeFigureOut">
              <a:rPr lang="fr-FR" smtClean="0"/>
              <a:t>26/11/2019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4CBD03-3B2B-4E22-B7BA-2378C624726B}"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Les actions culturelles auxquelles il a participé sont recensées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Les éléments qu’il en conserve lui permettent d’en dégager progressivement le sens. </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A362FD32-41E2-4CF1-8107-149355716CD2}"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Outil papier, numérique, porte-vues, classeurs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Impliquer les élèves dans le choix de ces éléments, leur organisation et éventuellement leur exploitation permet de développer leur esprit critique,</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leur sens de l’autonomie et leur capacité d’initiative.</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Impliquer l’élève</a:t>
            </a:r>
            <a:r>
              <a:rPr lang="fr-FR" baseline="0" dirty="0" smtClean="0"/>
              <a:t> afin qu’il prenne conscience de son propre parcours et qu’il participe activement à le construire. </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Il peut également contribuer au dialogue et au lien entre l’école et la famille. </a:t>
            </a:r>
            <a:endParaRPr lang="fr-FR" dirty="0" smtClean="0"/>
          </a:p>
          <a:p>
            <a:endParaRPr lang="fr-FR"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A362FD32-41E2-4CF1-8107-149355716CD2}"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Outil papier, numérique, porte-vues, classeurs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Impliquer les élèves dans le choix de ces éléments, leur organisation et éventuellement leur exploitation permet de développer leur esprit critique,</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leur sens de l’autonomie et leur capacité d’initiative.</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Impliquer l’élève</a:t>
            </a:r>
            <a:r>
              <a:rPr lang="fr-FR" baseline="0" dirty="0" smtClean="0"/>
              <a:t> afin qu’il prenne conscience de son propre parcours et qu’il participe activement à le construire. </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Il peut également contribuer au dialogue et au lien entre l’école et la famille. </a:t>
            </a:r>
            <a:endParaRPr lang="fr-FR" dirty="0" smtClean="0"/>
          </a:p>
          <a:p>
            <a:endParaRPr lang="fr-FR"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A362FD32-41E2-4CF1-8107-149355716CD2}"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4C9BEF6-2E42-4291-BE24-C2E4D83A9839}" type="datetimeFigureOut">
              <a:rPr lang="fr-FR" smtClean="0"/>
              <a:pPr/>
              <a:t>26/11/2019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056501-189A-4C2F-8E8E-9038B7D4AED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C9BEF6-2E42-4291-BE24-C2E4D83A9839}" type="datetimeFigureOut">
              <a:rPr lang="fr-FR" smtClean="0"/>
              <a:pPr/>
              <a:t>26/11/2019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056501-189A-4C2F-8E8E-9038B7D4AED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C9BEF6-2E42-4291-BE24-C2E4D83A9839}" type="datetimeFigureOut">
              <a:rPr lang="fr-FR" smtClean="0"/>
              <a:pPr/>
              <a:t>26/11/2019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056501-189A-4C2F-8E8E-9038B7D4AED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C9BEF6-2E42-4291-BE24-C2E4D83A9839}" type="datetimeFigureOut">
              <a:rPr lang="fr-FR" smtClean="0"/>
              <a:pPr/>
              <a:t>26/11/2019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056501-189A-4C2F-8E8E-9038B7D4AED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4C9BEF6-2E42-4291-BE24-C2E4D83A9839}" type="datetimeFigureOut">
              <a:rPr lang="fr-FR" smtClean="0"/>
              <a:pPr/>
              <a:t>26/11/2019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056501-189A-4C2F-8E8E-9038B7D4AED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4C9BEF6-2E42-4291-BE24-C2E4D83A9839}" type="datetimeFigureOut">
              <a:rPr lang="fr-FR" smtClean="0"/>
              <a:pPr/>
              <a:t>26/11/2019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056501-189A-4C2F-8E8E-9038B7D4AED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4C9BEF6-2E42-4291-BE24-C2E4D83A9839}" type="datetimeFigureOut">
              <a:rPr lang="fr-FR" smtClean="0"/>
              <a:pPr/>
              <a:t>26/11/2019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F056501-189A-4C2F-8E8E-9038B7D4AED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4C9BEF6-2E42-4291-BE24-C2E4D83A9839}" type="datetimeFigureOut">
              <a:rPr lang="fr-FR" smtClean="0"/>
              <a:pPr/>
              <a:t>26/11/2019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F056501-189A-4C2F-8E8E-9038B7D4AED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4C9BEF6-2E42-4291-BE24-C2E4D83A9839}" type="datetimeFigureOut">
              <a:rPr lang="fr-FR" smtClean="0"/>
              <a:pPr/>
              <a:t>26/11/2019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F056501-189A-4C2F-8E8E-9038B7D4AED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4C9BEF6-2E42-4291-BE24-C2E4D83A9839}" type="datetimeFigureOut">
              <a:rPr lang="fr-FR" smtClean="0"/>
              <a:pPr/>
              <a:t>26/11/2019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056501-189A-4C2F-8E8E-9038B7D4AED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4C9BEF6-2E42-4291-BE24-C2E4D83A9839}" type="datetimeFigureOut">
              <a:rPr lang="fr-FR" smtClean="0"/>
              <a:pPr/>
              <a:t>26/11/2019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056501-189A-4C2F-8E8E-9038B7D4AED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9BEF6-2E42-4291-BE24-C2E4D83A9839}" type="datetimeFigureOut">
              <a:rPr lang="fr-FR" smtClean="0"/>
              <a:pPr/>
              <a:t>26/11/2019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56501-189A-4C2F-8E8E-9038B7D4AED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pedagogie-nord.ac-lille.fr/spip.php?article98"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pedagogie-nord.ac-lille.fr/spip.php?article117"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130425"/>
            <a:ext cx="8136904" cy="1470025"/>
          </a:xfrm>
        </p:spPr>
        <p:txBody>
          <a:bodyPr/>
          <a:lstStyle/>
          <a:p>
            <a:r>
              <a:rPr lang="fr-FR" b="1" dirty="0" smtClean="0">
                <a:solidFill>
                  <a:schemeClr val="accent1">
                    <a:lumMod val="75000"/>
                  </a:schemeClr>
                </a:solidFill>
              </a:rPr>
              <a:t>La mémoire du P.E.A.C </a:t>
            </a:r>
            <a:br>
              <a:rPr lang="fr-FR" b="1" dirty="0" smtClean="0">
                <a:solidFill>
                  <a:schemeClr val="accent1">
                    <a:lumMod val="75000"/>
                  </a:schemeClr>
                </a:solidFill>
              </a:rPr>
            </a:br>
            <a:r>
              <a:rPr lang="fr-FR" b="1" dirty="0" smtClean="0">
                <a:solidFill>
                  <a:schemeClr val="accent1">
                    <a:lumMod val="75000"/>
                  </a:schemeClr>
                </a:solidFill>
              </a:rPr>
              <a:t>pour l’élève</a:t>
            </a:r>
            <a:endParaRPr lang="fr-FR"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dirty="0" smtClean="0">
                <a:solidFill>
                  <a:srgbClr val="0070C0"/>
                </a:solidFill>
                <a:effectLst>
                  <a:outerShdw blurRad="38100" dist="38100" dir="2700000" algn="tl">
                    <a:srgbClr val="000000">
                      <a:alpha val="43137"/>
                    </a:srgbClr>
                  </a:outerShdw>
                </a:effectLst>
              </a:rPr>
              <a:t/>
            </a:r>
            <a:br>
              <a:rPr lang="fr-FR" sz="3100" dirty="0" smtClean="0">
                <a:solidFill>
                  <a:srgbClr val="0070C0"/>
                </a:solidFill>
                <a:effectLst>
                  <a:outerShdw blurRad="38100" dist="38100" dir="2700000" algn="tl">
                    <a:srgbClr val="000000">
                      <a:alpha val="43137"/>
                    </a:srgbClr>
                  </a:outerShdw>
                </a:effectLst>
              </a:rPr>
            </a:br>
            <a:r>
              <a:rPr lang="fr-FR" sz="2700" dirty="0" smtClean="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Chaque élève conserve la mémoire de son parcours pour se l’approprier pleinement : </a:t>
            </a:r>
            <a:r>
              <a:rPr lang="fr-FR" dirty="0" smtClean="0">
                <a:effectLst>
                  <a:outerShdw blurRad="38100" dist="38100" dir="2700000" algn="tl">
                    <a:srgbClr val="000000">
                      <a:alpha val="43137"/>
                    </a:srgbClr>
                  </a:outerShdw>
                </a:effectLst>
              </a:rPr>
              <a:t/>
            </a:r>
            <a:br>
              <a:rPr lang="fr-FR" dirty="0" smtClean="0">
                <a:effectLst>
                  <a:outerShdw blurRad="38100" dist="38100" dir="2700000" algn="tl">
                    <a:srgbClr val="000000">
                      <a:alpha val="43137"/>
                    </a:srgbClr>
                  </a:outerShdw>
                </a:effectLst>
              </a:rPr>
            </a:br>
            <a:endParaRPr lang="fr-FR" dirty="0">
              <a:solidFill>
                <a:srgbClr val="0070C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1600201"/>
            <a:ext cx="8229600" cy="4277072"/>
          </a:xfrm>
        </p:spPr>
        <p:txBody>
          <a:bodyPr>
            <a:normAutofit fontScale="85000" lnSpcReduction="20000"/>
          </a:bodyPr>
          <a:lstStyle/>
          <a:p>
            <a:r>
              <a:rPr lang="fr-FR" sz="2400" b="1" dirty="0" smtClean="0">
                <a:effectLst>
                  <a:outerShdw blurRad="38100" dist="38100" dir="2700000" algn="tl">
                    <a:srgbClr val="000000">
                      <a:alpha val="43137"/>
                    </a:srgbClr>
                  </a:outerShdw>
                </a:effectLst>
                <a:ea typeface="Verdana" pitchFamily="34" charset="0"/>
                <a:cs typeface="Verdana" pitchFamily="34" charset="0"/>
              </a:rPr>
              <a:t>Création d’un outil de mémoire qui garde trace du PEAC </a:t>
            </a:r>
          </a:p>
          <a:p>
            <a:pPr>
              <a:buNone/>
            </a:pPr>
            <a:r>
              <a:rPr lang="fr-FR" sz="2400" dirty="0" smtClean="0">
                <a:ea typeface="Times New Roman" pitchFamily="18" charset="0"/>
                <a:cs typeface="Arial" pitchFamily="34" charset="0"/>
              </a:rPr>
              <a:t>Ce « passeport culturel » ou « classeur des arts » … constitue une </a:t>
            </a:r>
            <a:r>
              <a:rPr lang="fr-FR" sz="2400" b="1" dirty="0" smtClean="0">
                <a:ea typeface="Times New Roman" pitchFamily="18" charset="0"/>
                <a:cs typeface="Arial" pitchFamily="34" charset="0"/>
              </a:rPr>
              <a:t>mémoire</a:t>
            </a:r>
          </a:p>
          <a:p>
            <a:pPr>
              <a:buNone/>
            </a:pPr>
            <a:r>
              <a:rPr lang="fr-FR" sz="2400" dirty="0" smtClean="0">
                <a:ea typeface="Times New Roman" pitchFamily="18" charset="0"/>
                <a:cs typeface="Arial" pitchFamily="34" charset="0"/>
              </a:rPr>
              <a:t>des apprentissages artistiques et culturels vécus au sein du </a:t>
            </a:r>
            <a:r>
              <a:rPr lang="fr-FR" sz="2400" u="sng" dirty="0" smtClean="0">
                <a:ea typeface="Times New Roman" pitchFamily="18" charset="0"/>
                <a:cs typeface="Arial" pitchFamily="34" charset="0"/>
              </a:rPr>
              <a:t>cycle</a:t>
            </a:r>
            <a:r>
              <a:rPr lang="fr-FR" sz="2400" dirty="0" smtClean="0">
                <a:ea typeface="Times New Roman" pitchFamily="18" charset="0"/>
                <a:cs typeface="Arial" pitchFamily="34" charset="0"/>
              </a:rPr>
              <a:t>. </a:t>
            </a:r>
            <a:endParaRPr lang="fr-FR" sz="2400" dirty="0" smtClean="0">
              <a:cs typeface="Arial" pitchFamily="34" charset="0"/>
            </a:endParaRPr>
          </a:p>
          <a:p>
            <a:pPr marL="0" lvl="0" indent="0" eaLnBrk="0" fontAlgn="base" hangingPunct="0">
              <a:spcBef>
                <a:spcPct val="0"/>
              </a:spcBef>
              <a:spcAft>
                <a:spcPct val="0"/>
              </a:spcAft>
              <a:buNone/>
            </a:pPr>
            <a:endParaRPr lang="fr-FR" sz="2400" dirty="0" smtClean="0">
              <a:ea typeface="Times New Roman" pitchFamily="18" charset="0"/>
              <a:cs typeface="Tahoma" pitchFamily="34" charset="0"/>
            </a:endParaRPr>
          </a:p>
          <a:p>
            <a:pPr marL="0" lvl="0" indent="0" eaLnBrk="0" fontAlgn="base" hangingPunct="0">
              <a:spcBef>
                <a:spcPct val="0"/>
              </a:spcBef>
              <a:spcAft>
                <a:spcPct val="0"/>
              </a:spcAft>
              <a:buNone/>
            </a:pPr>
            <a:r>
              <a:rPr lang="fr-FR" sz="2400" dirty="0" smtClean="0">
                <a:ea typeface="Times New Roman" pitchFamily="18" charset="0"/>
                <a:cs typeface="Tahoma" pitchFamily="34" charset="0"/>
              </a:rPr>
              <a:t>Il doit permettre, dans un premier temps de compiler : </a:t>
            </a:r>
          </a:p>
          <a:p>
            <a:pPr>
              <a:buNone/>
            </a:pPr>
            <a:r>
              <a:rPr lang="fr-FR" sz="2400" dirty="0" smtClean="0">
                <a:effectLst>
                  <a:outerShdw blurRad="38100" dist="38100" dir="2700000" algn="tl">
                    <a:srgbClr val="000000">
                      <a:alpha val="43137"/>
                    </a:srgbClr>
                  </a:outerShdw>
                </a:effectLst>
                <a:ea typeface="Verdana" pitchFamily="34" charset="0"/>
                <a:cs typeface="Verdana" pitchFamily="34" charset="0"/>
              </a:rPr>
              <a:t>- </a:t>
            </a:r>
            <a:r>
              <a:rPr lang="fr-FR" sz="2400" dirty="0" smtClean="0">
                <a:ea typeface="Times New Roman" pitchFamily="18" charset="0"/>
                <a:cs typeface="Tahoma" pitchFamily="34" charset="0"/>
              </a:rPr>
              <a:t>les expériences et rencontres culturelles et artistiques</a:t>
            </a:r>
            <a:endParaRPr lang="fr-FR" sz="2400" dirty="0" smtClean="0">
              <a:effectLst>
                <a:outerShdw blurRad="38100" dist="38100" dir="2700000" algn="tl">
                  <a:srgbClr val="000000">
                    <a:alpha val="43137"/>
                  </a:srgbClr>
                </a:outerShdw>
              </a:effectLst>
              <a:ea typeface="Verdana" pitchFamily="34" charset="0"/>
              <a:cs typeface="Verdana" pitchFamily="34" charset="0"/>
            </a:endParaRPr>
          </a:p>
          <a:p>
            <a:pPr>
              <a:buNone/>
            </a:pPr>
            <a:r>
              <a:rPr lang="fr-FR" sz="2400" dirty="0" smtClean="0">
                <a:ea typeface="Verdana" pitchFamily="34" charset="0"/>
                <a:cs typeface="Verdana" pitchFamily="34" charset="0"/>
              </a:rPr>
              <a:t>- les pratiques expérimentées</a:t>
            </a:r>
          </a:p>
          <a:p>
            <a:pPr>
              <a:buNone/>
            </a:pPr>
            <a:r>
              <a:rPr lang="fr-FR" sz="2400" dirty="0" smtClean="0">
                <a:ea typeface="Verdana" pitchFamily="34" charset="0"/>
                <a:cs typeface="Verdana" pitchFamily="34" charset="0"/>
              </a:rPr>
              <a:t>- les références acquises. </a:t>
            </a:r>
          </a:p>
          <a:p>
            <a:pPr marL="0" lvl="0" indent="0" eaLnBrk="0" fontAlgn="base" hangingPunct="0">
              <a:spcBef>
                <a:spcPct val="0"/>
              </a:spcBef>
              <a:spcAft>
                <a:spcPct val="0"/>
              </a:spcAft>
              <a:buNone/>
            </a:pPr>
            <a:endParaRPr lang="fr-FR" sz="2400" dirty="0" smtClean="0">
              <a:ea typeface="Times New Roman" pitchFamily="18" charset="0"/>
              <a:cs typeface="Tahoma" pitchFamily="34" charset="0"/>
            </a:endParaRPr>
          </a:p>
          <a:p>
            <a:pPr marL="0" lvl="0" indent="0" eaLnBrk="0" fontAlgn="base" hangingPunct="0">
              <a:spcBef>
                <a:spcPct val="0"/>
              </a:spcBef>
              <a:spcAft>
                <a:spcPct val="0"/>
              </a:spcAft>
              <a:buNone/>
            </a:pPr>
            <a:r>
              <a:rPr lang="fr-FR" sz="2400" dirty="0" smtClean="0">
                <a:ea typeface="Times New Roman" pitchFamily="18" charset="0"/>
                <a:cs typeface="Tahoma" pitchFamily="34" charset="0"/>
              </a:rPr>
              <a:t>Il permet également dans un second temps de les organiser, de les structurer. </a:t>
            </a:r>
          </a:p>
          <a:p>
            <a:pPr marL="0" lvl="0" indent="0" eaLnBrk="0" fontAlgn="base" hangingPunct="0">
              <a:spcBef>
                <a:spcPct val="0"/>
              </a:spcBef>
              <a:spcAft>
                <a:spcPct val="0"/>
              </a:spcAft>
              <a:buNone/>
            </a:pPr>
            <a:r>
              <a:rPr lang="fr-FR" sz="2400" dirty="0" smtClean="0">
                <a:ea typeface="Times New Roman" pitchFamily="18" charset="0"/>
                <a:cs typeface="Tahoma" pitchFamily="34" charset="0"/>
              </a:rPr>
              <a:t>La catégorisation sera faite autant que possible avec les enfants, affinée au long du cycle.</a:t>
            </a:r>
            <a:endParaRPr lang="fr-FR" sz="2400" dirty="0" smtClean="0">
              <a:cs typeface="Arial" pitchFamily="34" charset="0"/>
            </a:endParaRPr>
          </a:p>
          <a:p>
            <a:pPr>
              <a:buNone/>
            </a:pPr>
            <a:endParaRPr lang="fr-FR" sz="2400" dirty="0" smtClean="0">
              <a:effectLst>
                <a:outerShdw blurRad="38100" dist="38100" dir="2700000" algn="tl">
                  <a:srgbClr val="000000">
                    <a:alpha val="43137"/>
                  </a:srgbClr>
                </a:outerShdw>
              </a:effectLst>
              <a:ea typeface="Verdana" pitchFamily="34" charset="0"/>
              <a:cs typeface="Verdana" pitchFamily="34" charset="0"/>
            </a:endParaRPr>
          </a:p>
          <a:p>
            <a:pPr>
              <a:buNone/>
            </a:pPr>
            <a:r>
              <a:rPr lang="fr-FR" sz="2400" i="1" dirty="0" smtClean="0">
                <a:effectLst>
                  <a:outerShdw blurRad="38100" dist="38100" dir="2700000" algn="tl">
                    <a:srgbClr val="000000">
                      <a:alpha val="43137"/>
                    </a:srgbClr>
                  </a:outerShdw>
                </a:effectLst>
                <a:ea typeface="Verdana" pitchFamily="34" charset="0"/>
                <a:cs typeface="Verdana" pitchFamily="34" charset="0"/>
              </a:rPr>
              <a:t>Cet outil n’est pas un outil d’évaluation des acquis mais de valorisation de parcours.</a:t>
            </a:r>
          </a:p>
          <a:p>
            <a:pPr lvl="2">
              <a:buFontTx/>
              <a:buChar char="-"/>
            </a:pPr>
            <a:endParaRPr lang="fr-FR" sz="2000" b="1"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129437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solidFill>
                  <a:srgbClr val="0070C0"/>
                </a:solidFill>
                <a:effectLst>
                  <a:outerShdw blurRad="38100" dist="38100" dir="2700000" algn="tl">
                    <a:srgbClr val="000000">
                      <a:alpha val="43137"/>
                    </a:srgbClr>
                  </a:outerShdw>
                </a:effectLst>
              </a:rPr>
              <a:t/>
            </a:r>
            <a:br>
              <a:rPr lang="fr-FR" sz="3600" dirty="0" smtClean="0">
                <a:solidFill>
                  <a:srgbClr val="0070C0"/>
                </a:solidFill>
                <a:effectLst>
                  <a:outerShdw blurRad="38100" dist="38100" dir="2700000" algn="tl">
                    <a:srgbClr val="000000">
                      <a:alpha val="43137"/>
                    </a:srgbClr>
                  </a:outerShdw>
                </a:effectLst>
              </a:rPr>
            </a:br>
            <a:r>
              <a:rPr lang="fr-FR" sz="2700" dirty="0" smtClean="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Chaque élève conserve la mémoire de son parcours pour se l’approprier pleinement : </a:t>
            </a:r>
            <a:r>
              <a:rPr lang="fr-FR" dirty="0" smtClean="0">
                <a:effectLst>
                  <a:outerShdw blurRad="38100" dist="38100" dir="2700000" algn="tl">
                    <a:srgbClr val="000000">
                      <a:alpha val="43137"/>
                    </a:srgbClr>
                  </a:outerShdw>
                </a:effectLst>
              </a:rPr>
              <a:t/>
            </a:r>
            <a:br>
              <a:rPr lang="fr-FR" dirty="0" smtClean="0">
                <a:effectLst>
                  <a:outerShdw blurRad="38100" dist="38100" dir="2700000" algn="tl">
                    <a:srgbClr val="000000">
                      <a:alpha val="43137"/>
                    </a:srgbClr>
                  </a:outerShdw>
                </a:effectLst>
              </a:rPr>
            </a:br>
            <a:endParaRPr lang="fr-FR" dirty="0"/>
          </a:p>
        </p:txBody>
      </p:sp>
      <p:sp>
        <p:nvSpPr>
          <p:cNvPr id="3" name="Espace réservé du contenu 2"/>
          <p:cNvSpPr>
            <a:spLocks noGrp="1"/>
          </p:cNvSpPr>
          <p:nvPr>
            <p:ph idx="1"/>
          </p:nvPr>
        </p:nvSpPr>
        <p:spPr>
          <a:xfrm>
            <a:off x="457200" y="1600200"/>
            <a:ext cx="8229600" cy="4437993"/>
          </a:xfrm>
        </p:spPr>
        <p:txBody>
          <a:bodyPr>
            <a:normAutofit/>
          </a:bodyPr>
          <a:lstStyle/>
          <a:p>
            <a:r>
              <a:rPr lang="fr-FR" sz="2200" dirty="0" smtClean="0"/>
              <a:t> </a:t>
            </a:r>
            <a:r>
              <a:rPr lang="fr-FR" sz="2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La forme : elle se définit en équipe. </a:t>
            </a:r>
          </a:p>
          <a:p>
            <a:pPr lvl="2">
              <a:buFontTx/>
              <a:buChar char="-"/>
            </a:pPr>
            <a:r>
              <a:rPr lang="fr-FR" sz="2200" dirty="0" smtClean="0">
                <a:latin typeface="Verdana" pitchFamily="34" charset="0"/>
                <a:ea typeface="Verdana" pitchFamily="34" charset="0"/>
                <a:cs typeface="Verdana" pitchFamily="34" charset="0"/>
              </a:rPr>
              <a:t>L’outil est  gardé sur la durée du </a:t>
            </a:r>
            <a:r>
              <a:rPr lang="fr-FR" sz="2200" u="sng" dirty="0" smtClean="0">
                <a:latin typeface="Verdana" pitchFamily="34" charset="0"/>
                <a:ea typeface="Verdana" pitchFamily="34" charset="0"/>
                <a:cs typeface="Verdana" pitchFamily="34" charset="0"/>
              </a:rPr>
              <a:t>cycle</a:t>
            </a:r>
            <a:r>
              <a:rPr lang="fr-FR" sz="2200" dirty="0" smtClean="0">
                <a:latin typeface="Verdana" pitchFamily="34" charset="0"/>
                <a:ea typeface="Verdana" pitchFamily="34" charset="0"/>
                <a:cs typeface="Verdana" pitchFamily="34" charset="0"/>
              </a:rPr>
              <a:t> </a:t>
            </a:r>
          </a:p>
          <a:p>
            <a:pPr lvl="2">
              <a:buFontTx/>
              <a:buChar char="-"/>
            </a:pPr>
            <a:r>
              <a:rPr lang="fr-FR" sz="2200" dirty="0" smtClean="0">
                <a:latin typeface="Verdana" pitchFamily="34" charset="0"/>
                <a:ea typeface="Verdana" pitchFamily="34" charset="0"/>
                <a:cs typeface="Verdana" pitchFamily="34" charset="0"/>
              </a:rPr>
              <a:t>Adaptée à l’âge des élèves (cahier, album, classeur, pochette, forme numérique …) </a:t>
            </a:r>
            <a:endParaRPr lang="fr-FR" sz="2200" u="sng" dirty="0" smtClean="0">
              <a:latin typeface="Verdana" pitchFamily="34" charset="0"/>
              <a:ea typeface="Verdana" pitchFamily="34" charset="0"/>
              <a:cs typeface="Verdana" pitchFamily="34" charset="0"/>
            </a:endParaRPr>
          </a:p>
          <a:p>
            <a:pPr lvl="2">
              <a:buFontTx/>
              <a:buChar char="-"/>
            </a:pPr>
            <a:endParaRPr lang="fr-FR" sz="2200" dirty="0" smtClean="0">
              <a:latin typeface="Verdana" pitchFamily="34" charset="0"/>
              <a:ea typeface="Verdana" pitchFamily="34" charset="0"/>
              <a:cs typeface="Verdana" pitchFamily="34" charset="0"/>
            </a:endParaRPr>
          </a:p>
          <a:p>
            <a:r>
              <a:rPr lang="fr-FR" sz="2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Le contenu : </a:t>
            </a:r>
          </a:p>
          <a:p>
            <a:pPr>
              <a:buNone/>
            </a:pPr>
            <a:r>
              <a:rPr lang="fr-FR" sz="2200" dirty="0" smtClean="0">
                <a:latin typeface="Verdana" pitchFamily="34" charset="0"/>
                <a:ea typeface="Verdana" pitchFamily="34" charset="0"/>
                <a:cs typeface="Verdana" pitchFamily="34" charset="0"/>
              </a:rPr>
              <a:t>   Cet outil rassemble les travaux et les documents collectés qui retracent les actions culturelles, les projets, les expériences et rencontres culturelles et artistiques</a:t>
            </a:r>
            <a:r>
              <a:rPr lang="fr-FR" sz="2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fr-FR" sz="2200" dirty="0" smtClean="0">
                <a:latin typeface="Verdana" pitchFamily="34" charset="0"/>
                <a:ea typeface="Verdana" pitchFamily="34" charset="0"/>
                <a:cs typeface="Verdana" pitchFamily="34" charset="0"/>
              </a:rPr>
              <a:t>les pratiques expérimentées,  les références acquises…</a:t>
            </a:r>
          </a:p>
          <a:p>
            <a:endParaRPr lang="fr-FR" sz="2800" dirty="0" smtClean="0"/>
          </a:p>
          <a:p>
            <a:endParaRPr lang="fr-FR" dirty="0"/>
          </a:p>
        </p:txBody>
      </p:sp>
    </p:spTree>
    <p:extLst>
      <p:ext uri="{BB962C8B-B14F-4D97-AF65-F5344CB8AC3E}">
        <p14:creationId xmlns:p14="http://schemas.microsoft.com/office/powerpoint/2010/main" val="3509969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solidFill>
                  <a:srgbClr val="0070C0"/>
                </a:solidFill>
                <a:effectLst>
                  <a:outerShdw blurRad="38100" dist="38100" dir="2700000" algn="tl">
                    <a:srgbClr val="000000">
                      <a:alpha val="43137"/>
                    </a:srgbClr>
                  </a:outerShdw>
                </a:effectLst>
              </a:rPr>
              <a:t/>
            </a:r>
            <a:br>
              <a:rPr lang="fr-FR" sz="3600" dirty="0" smtClean="0">
                <a:solidFill>
                  <a:srgbClr val="0070C0"/>
                </a:solidFill>
                <a:effectLst>
                  <a:outerShdw blurRad="38100" dist="38100" dir="2700000" algn="tl">
                    <a:srgbClr val="000000">
                      <a:alpha val="43137"/>
                    </a:srgbClr>
                  </a:outerShdw>
                </a:effectLst>
              </a:rPr>
            </a:br>
            <a:r>
              <a:rPr lang="fr-FR" sz="2700" dirty="0" smtClean="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Chaque élève conserve la mémoire de son parcours pour se l’approprier pleinement : </a:t>
            </a:r>
            <a:r>
              <a:rPr lang="fr-FR" dirty="0" smtClean="0">
                <a:effectLst>
                  <a:outerShdw blurRad="38100" dist="38100" dir="2700000" algn="tl">
                    <a:srgbClr val="000000">
                      <a:alpha val="43137"/>
                    </a:srgbClr>
                  </a:outerShdw>
                </a:effectLst>
              </a:rPr>
              <a:t/>
            </a:r>
            <a:br>
              <a:rPr lang="fr-FR" dirty="0" smtClean="0">
                <a:effectLst>
                  <a:outerShdw blurRad="38100" dist="38100" dir="2700000" algn="tl">
                    <a:srgbClr val="000000">
                      <a:alpha val="43137"/>
                    </a:srgbClr>
                  </a:outerShdw>
                </a:effectLst>
              </a:rPr>
            </a:br>
            <a:endParaRPr lang="fr-FR" dirty="0"/>
          </a:p>
        </p:txBody>
      </p:sp>
      <p:sp>
        <p:nvSpPr>
          <p:cNvPr id="3" name="Espace réservé du contenu 2"/>
          <p:cNvSpPr>
            <a:spLocks noGrp="1"/>
          </p:cNvSpPr>
          <p:nvPr>
            <p:ph idx="1"/>
          </p:nvPr>
        </p:nvSpPr>
        <p:spPr>
          <a:xfrm>
            <a:off x="457200" y="1600200"/>
            <a:ext cx="8229600" cy="4437993"/>
          </a:xfrm>
        </p:spPr>
        <p:txBody>
          <a:bodyPr>
            <a:normAutofit/>
          </a:bodyPr>
          <a:lstStyle/>
          <a:p>
            <a:r>
              <a:rPr lang="fr-FR" sz="2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Impliquer les élèves : </a:t>
            </a:r>
          </a:p>
          <a:p>
            <a:pPr>
              <a:buNone/>
            </a:pPr>
            <a:r>
              <a:rPr lang="fr-FR" sz="2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fr-FR" sz="2800" dirty="0" smtClean="0">
                <a:ea typeface="Verdana" pitchFamily="34" charset="0"/>
                <a:cs typeface="Verdana" pitchFamily="34" charset="0"/>
              </a:rPr>
              <a:t>Cet outil peut être renseigné par l’élève lui-même dans la mesure du possible. Ses expériences personnelles peuvent y figurer. </a:t>
            </a:r>
          </a:p>
          <a:p>
            <a:pPr>
              <a:buNone/>
            </a:pPr>
            <a:r>
              <a:rPr lang="fr-FR" sz="2800" dirty="0" smtClean="0">
                <a:ea typeface="Verdana" pitchFamily="34" charset="0"/>
                <a:cs typeface="Verdana" pitchFamily="34" charset="0"/>
              </a:rPr>
              <a:t>	</a:t>
            </a:r>
            <a:r>
              <a:rPr lang="fr-FR" sz="2800" dirty="0" smtClean="0"/>
              <a:t>Les élèves sont impliqués dans le choix des éléments à conserver, leur organisation et leur donner la possibilité d’y intégrer ce qui est réalisé en dehors de l’école, permet de développer leur esprit critique, leur sens de l’autonomie et leur capacité d’initiative.</a:t>
            </a:r>
            <a:endParaRPr lang="fr-FR" sz="2800" dirty="0" smtClean="0">
              <a:ea typeface="Verdana" pitchFamily="34" charset="0"/>
              <a:cs typeface="Verdana" pitchFamily="34" charset="0"/>
            </a:endParaRPr>
          </a:p>
          <a:p>
            <a:endParaRPr lang="fr-FR" sz="2800" dirty="0" smtClean="0"/>
          </a:p>
          <a:p>
            <a:endParaRPr lang="fr-FR" dirty="0"/>
          </a:p>
        </p:txBody>
      </p:sp>
    </p:spTree>
    <p:extLst>
      <p:ext uri="{BB962C8B-B14F-4D97-AF65-F5344CB8AC3E}">
        <p14:creationId xmlns:p14="http://schemas.microsoft.com/office/powerpoint/2010/main" val="3509969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solidFill>
                  <a:srgbClr val="0070C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Chaque élève conserve la mémoire de son parcours pour se l’approprier pleinement :</a:t>
            </a:r>
            <a:endParaRPr lang="fr-FR" sz="2400" dirty="0"/>
          </a:p>
        </p:txBody>
      </p:sp>
      <p:sp>
        <p:nvSpPr>
          <p:cNvPr id="3" name="Espace réservé du contenu 2"/>
          <p:cNvSpPr>
            <a:spLocks noGrp="1"/>
          </p:cNvSpPr>
          <p:nvPr>
            <p:ph idx="1"/>
          </p:nvPr>
        </p:nvSpPr>
        <p:spPr/>
        <p:txBody>
          <a:bodyPr>
            <a:normAutofit fontScale="70000" lnSpcReduction="20000"/>
          </a:bodyPr>
          <a:lstStyle/>
          <a:p>
            <a:r>
              <a:rPr lang="fr-FR" dirty="0" smtClean="0">
                <a:effectLst>
                  <a:outerShdw blurRad="38100" dist="38100" dir="2700000" algn="tl">
                    <a:srgbClr val="000000">
                      <a:alpha val="43137"/>
                    </a:srgbClr>
                  </a:outerShdw>
                </a:effectLst>
              </a:rPr>
              <a:t>Quelques exemples : </a:t>
            </a:r>
          </a:p>
          <a:p>
            <a:pPr>
              <a:buNone/>
            </a:pPr>
            <a:endParaRPr lang="fr-FR" dirty="0" smtClean="0">
              <a:effectLst>
                <a:outerShdw blurRad="38100" dist="38100" dir="2700000" algn="tl">
                  <a:srgbClr val="000000">
                    <a:alpha val="43137"/>
                  </a:srgbClr>
                </a:outerShdw>
              </a:effectLst>
            </a:endParaRPr>
          </a:p>
          <a:p>
            <a:pPr>
              <a:buFontTx/>
              <a:buChar char="-"/>
            </a:pPr>
            <a:r>
              <a:rPr lang="fr-FR" dirty="0" smtClean="0"/>
              <a:t>Collectionner, conserver, garder des traces concernant les actions et projets culturels, les rencontres avec les artistes et les œuvres : </a:t>
            </a:r>
          </a:p>
          <a:p>
            <a:pPr>
              <a:buNone/>
            </a:pPr>
            <a:r>
              <a:rPr lang="fr-FR" dirty="0" smtClean="0"/>
              <a:t>	</a:t>
            </a:r>
            <a:r>
              <a:rPr lang="fr-FR" i="1" dirty="0" smtClean="0"/>
              <a:t>photos, images, illustrations, productions écrites, dessins, articles de journaux, affichette, programme de la manifestation, invitations , les billets d’entrée de musée, concert, cinéma, visite d'une ville, monument, bâtiment,  jardin …</a:t>
            </a:r>
          </a:p>
          <a:p>
            <a:pPr>
              <a:buFontTx/>
              <a:buChar char="-"/>
            </a:pPr>
            <a:r>
              <a:rPr lang="fr-FR" dirty="0" smtClean="0"/>
              <a:t>Le cahier ou fiches d’HDA, le cahier de chants, de poésies, les écoutes d’œuvres … </a:t>
            </a:r>
          </a:p>
          <a:p>
            <a:pPr>
              <a:buFontTx/>
              <a:buChar char="-"/>
            </a:pPr>
            <a:r>
              <a:rPr lang="fr-FR" dirty="0" smtClean="0"/>
              <a:t>Les traces personnelles de l’élève : sortie culturelle dans le cadre familial, exposé sur une pratique culturelle personnelle, profil personnel de l’élève, ses goûts, ses recherches ou projets …</a:t>
            </a:r>
          </a:p>
          <a:p>
            <a:pPr lvl="0">
              <a:buNone/>
            </a:pPr>
            <a:endParaRPr lang="fr-F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130425"/>
            <a:ext cx="8136904" cy="1470025"/>
          </a:xfrm>
        </p:spPr>
        <p:txBody>
          <a:bodyPr/>
          <a:lstStyle/>
          <a:p>
            <a:r>
              <a:rPr lang="fr-FR" b="1" dirty="0" smtClean="0">
                <a:solidFill>
                  <a:schemeClr val="accent1">
                    <a:lumMod val="75000"/>
                  </a:schemeClr>
                </a:solidFill>
              </a:rPr>
              <a:t>Outils pour le suivi du PEAC </a:t>
            </a:r>
            <a:br>
              <a:rPr lang="fr-FR" b="1" dirty="0" smtClean="0">
                <a:solidFill>
                  <a:schemeClr val="accent1">
                    <a:lumMod val="75000"/>
                  </a:schemeClr>
                </a:solidFill>
              </a:rPr>
            </a:br>
            <a:r>
              <a:rPr lang="fr-FR" b="1" dirty="0" smtClean="0">
                <a:solidFill>
                  <a:schemeClr val="accent1">
                    <a:lumMod val="75000"/>
                  </a:schemeClr>
                </a:solidFill>
              </a:rPr>
              <a:t>de l’élève</a:t>
            </a:r>
            <a:endParaRPr lang="fr-FR" b="1" dirty="0">
              <a:solidFill>
                <a:schemeClr val="accent1">
                  <a:lumMod val="75000"/>
                </a:schemeClr>
              </a:solidFill>
            </a:endParaRPr>
          </a:p>
        </p:txBody>
      </p:sp>
    </p:spTree>
    <p:extLst>
      <p:ext uri="{BB962C8B-B14F-4D97-AF65-F5344CB8AC3E}">
        <p14:creationId xmlns:p14="http://schemas.microsoft.com/office/powerpoint/2010/main" val="2375010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mtClean="0"/>
              <a:t>Un outil </a:t>
            </a:r>
            <a:r>
              <a:rPr lang="fr-FR" dirty="0" smtClean="0"/>
              <a:t>de suivi de l’élève</a:t>
            </a:r>
            <a:endParaRPr lang="fr-FR" dirty="0"/>
          </a:p>
        </p:txBody>
      </p:sp>
      <p:pic>
        <p:nvPicPr>
          <p:cNvPr id="7" name="Espace réservé du contenu 6"/>
          <p:cNvPicPr>
            <a:picLocks noGrp="1" noChangeAspect="1"/>
          </p:cNvPicPr>
          <p:nvPr>
            <p:ph idx="1"/>
          </p:nvPr>
        </p:nvPicPr>
        <p:blipFill rotWithShape="1">
          <a:blip r:embed="rId2"/>
          <a:srcRect l="21893" t="22906" r="21376" b="8682"/>
          <a:stretch/>
        </p:blipFill>
        <p:spPr>
          <a:xfrm>
            <a:off x="371611" y="1124744"/>
            <a:ext cx="8280480" cy="5614228"/>
          </a:xfrm>
          <a:prstGeom prst="rect">
            <a:avLst/>
          </a:prstGeom>
        </p:spPr>
      </p:pic>
    </p:spTree>
    <p:extLst>
      <p:ext uri="{BB962C8B-B14F-4D97-AF65-F5344CB8AC3E}">
        <p14:creationId xmlns:p14="http://schemas.microsoft.com/office/powerpoint/2010/main" val="3620015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188640"/>
            <a:ext cx="7272808" cy="792088"/>
          </a:xfrm>
        </p:spPr>
        <p:txBody>
          <a:bodyPr>
            <a:noAutofit/>
          </a:bodyPr>
          <a:lstStyle/>
          <a:p>
            <a:r>
              <a:rPr lang="fr-FR" sz="3200" dirty="0" smtClean="0"/>
              <a:t>Site de La DSDEN de LILLE : </a:t>
            </a:r>
            <a:br>
              <a:rPr lang="fr-FR" sz="3200" dirty="0" smtClean="0"/>
            </a:br>
            <a:r>
              <a:rPr lang="fr-FR" sz="3200" dirty="0" smtClean="0"/>
              <a:t>le parcours culturel évolutif, fiches de suivi</a:t>
            </a:r>
            <a:endParaRPr lang="fr-FR" sz="3200" dirty="0"/>
          </a:p>
        </p:txBody>
      </p:sp>
      <p:pic>
        <p:nvPicPr>
          <p:cNvPr id="5" name="Image 4"/>
          <p:cNvPicPr>
            <a:picLocks noChangeAspect="1"/>
          </p:cNvPicPr>
          <p:nvPr/>
        </p:nvPicPr>
        <p:blipFill rotWithShape="1">
          <a:blip r:embed="rId2"/>
          <a:srcRect l="14662" t="9469" r="24460" b="13750"/>
          <a:stretch/>
        </p:blipFill>
        <p:spPr>
          <a:xfrm>
            <a:off x="467544" y="980728"/>
            <a:ext cx="7920880" cy="5616624"/>
          </a:xfrm>
          <a:prstGeom prst="rect">
            <a:avLst/>
          </a:prstGeom>
        </p:spPr>
      </p:pic>
      <p:sp>
        <p:nvSpPr>
          <p:cNvPr id="3" name="Rectangle 2"/>
          <p:cNvSpPr/>
          <p:nvPr/>
        </p:nvSpPr>
        <p:spPr>
          <a:xfrm>
            <a:off x="3635896" y="6228020"/>
            <a:ext cx="5688632" cy="369332"/>
          </a:xfrm>
          <a:prstGeom prst="rect">
            <a:avLst/>
          </a:prstGeom>
        </p:spPr>
        <p:txBody>
          <a:bodyPr wrap="square">
            <a:spAutoFit/>
          </a:bodyPr>
          <a:lstStyle/>
          <a:p>
            <a:r>
              <a:rPr lang="fr-FR" i="1" dirty="0">
                <a:hlinkClick r:id="rId3"/>
              </a:rPr>
              <a:t>http://pedagogie-nord.ac-lille.fr/spip.php?article98</a:t>
            </a:r>
            <a:endParaRPr lang="fr-FR" i="1" dirty="0"/>
          </a:p>
        </p:txBody>
      </p:sp>
    </p:spTree>
    <p:extLst>
      <p:ext uri="{BB962C8B-B14F-4D97-AF65-F5344CB8AC3E}">
        <p14:creationId xmlns:p14="http://schemas.microsoft.com/office/powerpoint/2010/main" val="1842057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188640"/>
            <a:ext cx="7272808" cy="792088"/>
          </a:xfrm>
        </p:spPr>
        <p:txBody>
          <a:bodyPr>
            <a:noAutofit/>
          </a:bodyPr>
          <a:lstStyle/>
          <a:p>
            <a:r>
              <a:rPr lang="fr-FR" sz="3200" dirty="0" smtClean="0"/>
              <a:t>Site de La DSDEN de LILLE : </a:t>
            </a:r>
            <a:br>
              <a:rPr lang="fr-FR" sz="3200" dirty="0" smtClean="0"/>
            </a:br>
            <a:r>
              <a:rPr lang="fr-FR" sz="3200" dirty="0" smtClean="0"/>
              <a:t>un outil de suivi numérique</a:t>
            </a:r>
            <a:endParaRPr lang="fr-FR" sz="3200" dirty="0"/>
          </a:p>
        </p:txBody>
      </p:sp>
      <p:sp>
        <p:nvSpPr>
          <p:cNvPr id="3" name="Sous-titre 2"/>
          <p:cNvSpPr>
            <a:spLocks noGrp="1"/>
          </p:cNvSpPr>
          <p:nvPr>
            <p:ph type="subTitle" idx="1"/>
          </p:nvPr>
        </p:nvSpPr>
        <p:spPr/>
        <p:txBody>
          <a:bodyPr/>
          <a:lstStyle/>
          <a:p>
            <a:endParaRPr lang="fr-FR" dirty="0"/>
          </a:p>
        </p:txBody>
      </p:sp>
      <p:pic>
        <p:nvPicPr>
          <p:cNvPr id="6" name="Picture 2"/>
          <p:cNvPicPr>
            <a:picLocks noChangeAspect="1" noChangeArrowheads="1"/>
          </p:cNvPicPr>
          <p:nvPr/>
        </p:nvPicPr>
        <p:blipFill>
          <a:blip r:embed="rId2" cstate="print"/>
          <a:srcRect t="18329" r="25014" b="6250"/>
          <a:stretch>
            <a:fillRect/>
          </a:stretch>
        </p:blipFill>
        <p:spPr bwMode="auto">
          <a:xfrm>
            <a:off x="288004" y="1443289"/>
            <a:ext cx="8640000" cy="4885821"/>
          </a:xfrm>
          <a:prstGeom prst="rect">
            <a:avLst/>
          </a:prstGeom>
          <a:noFill/>
          <a:ln w="9525">
            <a:noFill/>
            <a:miter lim="800000"/>
            <a:headEnd/>
            <a:tailEnd/>
          </a:ln>
        </p:spPr>
      </p:pic>
      <p:sp>
        <p:nvSpPr>
          <p:cNvPr id="4" name="Rectangle 3"/>
          <p:cNvSpPr/>
          <p:nvPr/>
        </p:nvSpPr>
        <p:spPr>
          <a:xfrm>
            <a:off x="2349424" y="6257420"/>
            <a:ext cx="6606000" cy="369332"/>
          </a:xfrm>
          <a:prstGeom prst="rect">
            <a:avLst/>
          </a:prstGeom>
        </p:spPr>
        <p:txBody>
          <a:bodyPr wrap="square">
            <a:spAutoFit/>
          </a:bodyPr>
          <a:lstStyle/>
          <a:p>
            <a:r>
              <a:rPr lang="fr-FR" i="1" dirty="0">
                <a:solidFill>
                  <a:srgbClr val="FF0000"/>
                </a:solidFill>
                <a:hlinkClick r:id="rId3"/>
              </a:rPr>
              <a:t>http://pedagogie-nord.ac-lille.fr/spip.php?article117</a:t>
            </a:r>
            <a:endParaRPr lang="fr-FR" i="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339</Words>
  <Application>Microsoft Office PowerPoint</Application>
  <PresentationFormat>Affichage à l'écran (4:3)</PresentationFormat>
  <Paragraphs>56</Paragraphs>
  <Slides>9</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Tahoma</vt:lpstr>
      <vt:lpstr>Times New Roman</vt:lpstr>
      <vt:lpstr>Verdana</vt:lpstr>
      <vt:lpstr>Thème Office</vt:lpstr>
      <vt:lpstr>La mémoire du P.E.A.C  pour l’élève</vt:lpstr>
      <vt:lpstr> Chaque élève conserve la mémoire de son parcours pour se l’approprier pleinement :  </vt:lpstr>
      <vt:lpstr> Chaque élève conserve la mémoire de son parcours pour se l’approprier pleinement :  </vt:lpstr>
      <vt:lpstr> Chaque élève conserve la mémoire de son parcours pour se l’approprier pleinement :  </vt:lpstr>
      <vt:lpstr>Chaque élève conserve la mémoire de son parcours pour se l’approprier pleinement :</vt:lpstr>
      <vt:lpstr>Outils pour le suivi du PEAC  de l’élève</vt:lpstr>
      <vt:lpstr>Un outil de suivi de l’élève</vt:lpstr>
      <vt:lpstr>Site de La DSDEN de LILLE :  le parcours culturel évolutif, fiches de suivi</vt:lpstr>
      <vt:lpstr>Site de La DSDEN de LILLE :  un outil de suivi numérique</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dc:creator>
  <cp:lastModifiedBy>utilisateur</cp:lastModifiedBy>
  <cp:revision>64</cp:revision>
  <dcterms:created xsi:type="dcterms:W3CDTF">2016-05-10T09:10:52Z</dcterms:created>
  <dcterms:modified xsi:type="dcterms:W3CDTF">2019-11-26T15:14:53Z</dcterms:modified>
</cp:coreProperties>
</file>